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1" r:id="rId4"/>
    <p:sldId id="264" r:id="rId5"/>
    <p:sldId id="265" r:id="rId6"/>
    <p:sldId id="290" r:id="rId7"/>
    <p:sldId id="266" r:id="rId8"/>
    <p:sldId id="267" r:id="rId9"/>
    <p:sldId id="268" r:id="rId10"/>
    <p:sldId id="269" r:id="rId11"/>
    <p:sldId id="270" r:id="rId12"/>
    <p:sldId id="271" r:id="rId13"/>
    <p:sldId id="272" r:id="rId14"/>
    <p:sldId id="273" r:id="rId15"/>
    <p:sldId id="285" r:id="rId16"/>
    <p:sldId id="275" r:id="rId17"/>
    <p:sldId id="276" r:id="rId18"/>
    <p:sldId id="277" r:id="rId19"/>
    <p:sldId id="278" r:id="rId20"/>
    <p:sldId id="279" r:id="rId21"/>
    <p:sldId id="280" r:id="rId22"/>
    <p:sldId id="281" r:id="rId23"/>
    <p:sldId id="284" r:id="rId24"/>
    <p:sldId id="286" r:id="rId25"/>
    <p:sldId id="288" r:id="rId26"/>
    <p:sldId id="263" r:id="rId27"/>
    <p:sldId id="262" r:id="rId28"/>
    <p:sldId id="289"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482715-9D88-4E10-A6A6-A47A6C877A68}" type="datetimeFigureOut">
              <a:rPr lang="en-US" smtClean="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0261DF-5D71-4BEB-8082-F4A913676752}" type="slidenum">
              <a:rPr lang="en-US" smtClean="0"/>
              <a:t>‹#›</a:t>
            </a:fld>
            <a:endParaRPr lang="en-US"/>
          </a:p>
        </p:txBody>
      </p:sp>
    </p:spTree>
    <p:extLst>
      <p:ext uri="{BB962C8B-B14F-4D97-AF65-F5344CB8AC3E}">
        <p14:creationId xmlns:p14="http://schemas.microsoft.com/office/powerpoint/2010/main" val="2275373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482715-9D88-4E10-A6A6-A47A6C877A68}" type="datetimeFigureOut">
              <a:rPr lang="en-US" smtClean="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0261DF-5D71-4BEB-8082-F4A913676752}" type="slidenum">
              <a:rPr lang="en-US" smtClean="0"/>
              <a:t>‹#›</a:t>
            </a:fld>
            <a:endParaRPr lang="en-US"/>
          </a:p>
        </p:txBody>
      </p:sp>
    </p:spTree>
    <p:extLst>
      <p:ext uri="{BB962C8B-B14F-4D97-AF65-F5344CB8AC3E}">
        <p14:creationId xmlns:p14="http://schemas.microsoft.com/office/powerpoint/2010/main" val="815759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482715-9D88-4E10-A6A6-A47A6C877A68}" type="datetimeFigureOut">
              <a:rPr lang="en-US" smtClean="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0261DF-5D71-4BEB-8082-F4A913676752}" type="slidenum">
              <a:rPr lang="en-US" smtClean="0"/>
              <a:t>‹#›</a:t>
            </a:fld>
            <a:endParaRPr lang="en-US"/>
          </a:p>
        </p:txBody>
      </p:sp>
    </p:spTree>
    <p:extLst>
      <p:ext uri="{BB962C8B-B14F-4D97-AF65-F5344CB8AC3E}">
        <p14:creationId xmlns:p14="http://schemas.microsoft.com/office/powerpoint/2010/main" val="292451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482715-9D88-4E10-A6A6-A47A6C877A68}" type="datetimeFigureOut">
              <a:rPr lang="en-US" smtClean="0"/>
              <a:t>3/25/2021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0261DF-5D71-4BEB-8082-F4A913676752}" type="slidenum">
              <a:rPr lang="en-US" smtClean="0"/>
              <a:t>‹#›</a:t>
            </a:fld>
            <a:endParaRPr lang="en-US"/>
          </a:p>
        </p:txBody>
      </p:sp>
    </p:spTree>
    <p:extLst>
      <p:ext uri="{BB962C8B-B14F-4D97-AF65-F5344CB8AC3E}">
        <p14:creationId xmlns:p14="http://schemas.microsoft.com/office/powerpoint/2010/main" val="1365334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482715-9D88-4E10-A6A6-A47A6C877A68}" type="datetimeFigureOut">
              <a:rPr lang="en-US" smtClean="0"/>
              <a:t>3/25/2021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0261DF-5D71-4BEB-8082-F4A913676752}" type="slidenum">
              <a:rPr lang="en-US" smtClean="0"/>
              <a:t>‹#›</a:t>
            </a:fld>
            <a:endParaRPr lang="en-US"/>
          </a:p>
        </p:txBody>
      </p:sp>
    </p:spTree>
    <p:extLst>
      <p:ext uri="{BB962C8B-B14F-4D97-AF65-F5344CB8AC3E}">
        <p14:creationId xmlns:p14="http://schemas.microsoft.com/office/powerpoint/2010/main" val="2969312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482715-9D88-4E10-A6A6-A47A6C877A68}" type="datetimeFigureOut">
              <a:rPr lang="en-US" smtClean="0"/>
              <a:t>3/25/2021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0261DF-5D71-4BEB-8082-F4A913676752}" type="slidenum">
              <a:rPr lang="en-US" smtClean="0"/>
              <a:t>‹#›</a:t>
            </a:fld>
            <a:endParaRPr lang="en-US"/>
          </a:p>
        </p:txBody>
      </p:sp>
    </p:spTree>
    <p:extLst>
      <p:ext uri="{BB962C8B-B14F-4D97-AF65-F5344CB8AC3E}">
        <p14:creationId xmlns:p14="http://schemas.microsoft.com/office/powerpoint/2010/main" val="1433599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482715-9D88-4E10-A6A6-A47A6C877A68}" type="datetimeFigureOut">
              <a:rPr lang="en-US" smtClean="0"/>
              <a:t>3/25/2021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0261DF-5D71-4BEB-8082-F4A913676752}" type="slidenum">
              <a:rPr lang="en-US" smtClean="0"/>
              <a:t>‹#›</a:t>
            </a:fld>
            <a:endParaRPr lang="en-US"/>
          </a:p>
        </p:txBody>
      </p:sp>
    </p:spTree>
    <p:extLst>
      <p:ext uri="{BB962C8B-B14F-4D97-AF65-F5344CB8AC3E}">
        <p14:creationId xmlns:p14="http://schemas.microsoft.com/office/powerpoint/2010/main" val="1428115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482715-9D88-4E10-A6A6-A47A6C877A68}" type="datetimeFigureOut">
              <a:rPr lang="en-US" smtClean="0"/>
              <a:t>3/25/2021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0261DF-5D71-4BEB-8082-F4A913676752}" type="slidenum">
              <a:rPr lang="en-US" smtClean="0"/>
              <a:t>‹#›</a:t>
            </a:fld>
            <a:endParaRPr lang="en-US"/>
          </a:p>
        </p:txBody>
      </p:sp>
    </p:spTree>
    <p:extLst>
      <p:ext uri="{BB962C8B-B14F-4D97-AF65-F5344CB8AC3E}">
        <p14:creationId xmlns:p14="http://schemas.microsoft.com/office/powerpoint/2010/main" val="3711230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482715-9D88-4E10-A6A6-A47A6C877A68}" type="datetimeFigureOut">
              <a:rPr lang="en-US" smtClean="0"/>
              <a:t>3/25/2021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0261DF-5D71-4BEB-8082-F4A913676752}" type="slidenum">
              <a:rPr lang="en-US" smtClean="0"/>
              <a:t>‹#›</a:t>
            </a:fld>
            <a:endParaRPr lang="en-US"/>
          </a:p>
        </p:txBody>
      </p:sp>
    </p:spTree>
    <p:extLst>
      <p:ext uri="{BB962C8B-B14F-4D97-AF65-F5344CB8AC3E}">
        <p14:creationId xmlns:p14="http://schemas.microsoft.com/office/powerpoint/2010/main" val="2533993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482715-9D88-4E10-A6A6-A47A6C877A68}" type="datetimeFigureOut">
              <a:rPr lang="en-US" smtClean="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0261DF-5D71-4BEB-8082-F4A913676752}" type="slidenum">
              <a:rPr lang="en-US" smtClean="0"/>
              <a:t>‹#›</a:t>
            </a:fld>
            <a:endParaRPr lang="en-US"/>
          </a:p>
        </p:txBody>
      </p:sp>
    </p:spTree>
    <p:extLst>
      <p:ext uri="{BB962C8B-B14F-4D97-AF65-F5344CB8AC3E}">
        <p14:creationId xmlns:p14="http://schemas.microsoft.com/office/powerpoint/2010/main" val="3177629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482715-9D88-4E10-A6A6-A47A6C877A68}" type="datetimeFigureOut">
              <a:rPr lang="en-US" smtClean="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0261DF-5D71-4BEB-8082-F4A913676752}" type="slidenum">
              <a:rPr lang="en-US" smtClean="0"/>
              <a:t>‹#›</a:t>
            </a:fld>
            <a:endParaRPr lang="en-US"/>
          </a:p>
        </p:txBody>
      </p:sp>
    </p:spTree>
    <p:extLst>
      <p:ext uri="{BB962C8B-B14F-4D97-AF65-F5344CB8AC3E}">
        <p14:creationId xmlns:p14="http://schemas.microsoft.com/office/powerpoint/2010/main" val="27552259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Vertical Title and Text">
    <p:spTree>
      <p:nvGrpSpPr>
        <p:cNvPr id="1" name=""/>
        <p:cNvGrpSpPr/>
        <p:nvPr/>
      </p:nvGrpSpPr>
      <p:grpSpPr>
        <a:xfrm>
          <a:off x="0" y="0"/>
          <a:ext cx="0" cy="0"/>
          <a:chOff x="0" y="0"/>
          <a:chExt cx="0" cy="0"/>
        </a:xfrm>
      </p:grpSpPr>
      <p:sp>
        <p:nvSpPr>
          <p:cNvPr id="4" name="Rectangle 3"/>
          <p:cNvSpPr/>
          <p:nvPr userDrawn="1"/>
        </p:nvSpPr>
        <p:spPr>
          <a:xfrm>
            <a:off x="0" y="0"/>
            <a:ext cx="9144000" cy="812436"/>
          </a:xfrm>
          <a:prstGeom prst="rect">
            <a:avLst/>
          </a:prstGeom>
          <a:gradFill flip="none" rotWithShape="1">
            <a:gsLst>
              <a:gs pos="0">
                <a:srgbClr val="00B0F0"/>
              </a:gs>
              <a:gs pos="100000">
                <a:schemeClr val="bg2"/>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bg2"/>
              </a:solidFill>
            </a:endParaRPr>
          </a:p>
        </p:txBody>
      </p:sp>
      <p:sp>
        <p:nvSpPr>
          <p:cNvPr id="5" name="Title Placeholder 1"/>
          <p:cNvSpPr>
            <a:spLocks noGrp="1"/>
          </p:cNvSpPr>
          <p:nvPr>
            <p:ph type="title"/>
          </p:nvPr>
        </p:nvSpPr>
        <p:spPr>
          <a:xfrm>
            <a:off x="395536" y="908720"/>
            <a:ext cx="8229600" cy="664096"/>
          </a:xfrm>
          <a:prstGeom prst="rect">
            <a:avLst/>
          </a:prstGeom>
        </p:spPr>
        <p:txBody>
          <a:bodyPr vert="horz" lIns="91440" tIns="45720" rIns="91440" bIns="45720" rtlCol="0" anchor="b">
            <a:noAutofit/>
          </a:bodyPr>
          <a:lstStyle>
            <a:lvl1pPr algn="l">
              <a:defRPr sz="3200">
                <a:effectLst/>
                <a:latin typeface="Myriad Pro" pitchFamily="34" charset="0"/>
              </a:defRPr>
            </a:lvl1pPr>
          </a:lstStyle>
          <a:p>
            <a:r>
              <a:rPr lang="en-US" dirty="0" smtClean="0"/>
              <a:t>Click to edit Master title style</a:t>
            </a:r>
            <a:endParaRPr lang="en-US" dirty="0"/>
          </a:p>
        </p:txBody>
      </p:sp>
      <p:sp>
        <p:nvSpPr>
          <p:cNvPr id="9" name="Content Placeholder 8"/>
          <p:cNvSpPr>
            <a:spLocks noGrp="1"/>
          </p:cNvSpPr>
          <p:nvPr>
            <p:ph sz="quarter" idx="13" hasCustomPrompt="1"/>
          </p:nvPr>
        </p:nvSpPr>
        <p:spPr>
          <a:xfrm>
            <a:off x="395288" y="1844824"/>
            <a:ext cx="8280400" cy="3816424"/>
          </a:xfrm>
          <a:prstGeom prst="rect">
            <a:avLst/>
          </a:prstGeom>
        </p:spPr>
        <p:txBody>
          <a:bodyPr/>
          <a:lstStyle>
            <a:lvl1pPr marL="0" indent="0">
              <a:buFont typeface="Arial" panose="020B0604020202020204" pitchFamily="34" charset="0"/>
              <a:buNone/>
              <a:defRPr sz="1800" baseline="0">
                <a:solidFill>
                  <a:schemeClr val="tx2"/>
                </a:solidFill>
                <a:latin typeface="Myriad Pro" pitchFamily="34" charset="0"/>
                <a:cs typeface="Arial" panose="020B0604020202020204" pitchFamily="34" charset="0"/>
              </a:defRPr>
            </a:lvl1pPr>
            <a:lvl2pPr marL="742950" indent="-285750">
              <a:buFont typeface="Arial" panose="020B0604020202020204" pitchFamily="34" charset="0"/>
              <a:buChar char="•"/>
              <a:defRPr sz="1800">
                <a:solidFill>
                  <a:schemeClr val="tx2"/>
                </a:solidFill>
                <a:latin typeface="Myriad Pro" pitchFamily="34" charset="0"/>
                <a:cs typeface="Arial" panose="020B0604020202020204" pitchFamily="34" charset="0"/>
              </a:defRPr>
            </a:lvl2pPr>
            <a:lvl3pPr marL="914400" indent="0">
              <a:buNone/>
              <a:defRPr>
                <a:solidFill>
                  <a:schemeClr val="tx1">
                    <a:lumMod val="65000"/>
                    <a:lumOff val="35000"/>
                  </a:schemeClr>
                </a:solidFill>
                <a:latin typeface="Arial" panose="020B0604020202020204" pitchFamily="34" charset="0"/>
                <a:cs typeface="Arial" panose="020B0604020202020204" pitchFamily="34" charset="0"/>
              </a:defRPr>
            </a:lvl3pPr>
            <a:lvl4pPr marL="1371600" indent="0">
              <a:buNone/>
              <a:defRPr>
                <a:solidFill>
                  <a:schemeClr val="tx1">
                    <a:lumMod val="65000"/>
                    <a:lumOff val="35000"/>
                  </a:schemeClr>
                </a:solidFill>
                <a:latin typeface="Arial" panose="020B0604020202020204" pitchFamily="34" charset="0"/>
                <a:cs typeface="Arial" panose="020B0604020202020204" pitchFamily="34" charset="0"/>
              </a:defRPr>
            </a:lvl4pPr>
            <a:lvl5pPr marL="1828800" indent="0">
              <a:buNone/>
              <a:defRPr>
                <a:solidFill>
                  <a:schemeClr val="tx1">
                    <a:lumMod val="65000"/>
                    <a:lumOff val="35000"/>
                  </a:schemeClr>
                </a:solidFill>
                <a:latin typeface="Arial" panose="020B0604020202020204" pitchFamily="34" charset="0"/>
                <a:cs typeface="Arial" panose="020B0604020202020204" pitchFamily="34" charset="0"/>
              </a:defRPr>
            </a:lvl5pPr>
          </a:lstStyle>
          <a:p>
            <a:pPr lvl="0"/>
            <a:r>
              <a:rPr lang="en-US" dirty="0" smtClean="0"/>
              <a:t>This is some filler test to represent a typical paragraph that may hold a brief description with an image or some bullet points below. The font is Arial (18pt) with no effects applied. By </a:t>
            </a:r>
            <a:r>
              <a:rPr lang="en-US" dirty="0" err="1" smtClean="0"/>
              <a:t>colouring</a:t>
            </a:r>
            <a:r>
              <a:rPr lang="en-US" dirty="0" smtClean="0"/>
              <a:t> the text with dark grey we leave the option of using full black for emphasis when needed. Also, all paragraphs have 12pt spacing between then rather than adding extra line returns just for spacing.</a:t>
            </a:r>
          </a:p>
          <a:p>
            <a:pPr lvl="1"/>
            <a:r>
              <a:rPr lang="en-US" dirty="0" smtClean="0"/>
              <a:t>This is a simple bullet pint in an unordered list</a:t>
            </a:r>
          </a:p>
          <a:p>
            <a:pPr lvl="1"/>
            <a:r>
              <a:rPr lang="en-US" dirty="0" smtClean="0"/>
              <a:t>Here</a:t>
            </a:r>
            <a:r>
              <a:rPr lang="en-CA" dirty="0" smtClean="0"/>
              <a:t>’s another bullet point</a:t>
            </a:r>
          </a:p>
          <a:p>
            <a:pPr lvl="1"/>
            <a:r>
              <a:rPr lang="en-US" dirty="0" smtClean="0"/>
              <a:t>Adding a third point to this bulleted list that has more information that the other bullet points, helps us see what real content may look like as you never know how much information will be placed in a single bullet point.</a:t>
            </a:r>
          </a:p>
          <a:p>
            <a:pPr lvl="1"/>
            <a:r>
              <a:rPr lang="en-US" dirty="0" smtClean="0"/>
              <a:t>A final bullet point for good measure</a:t>
            </a:r>
          </a:p>
          <a:p>
            <a:pPr lvl="0"/>
            <a:r>
              <a:rPr lang="en-US" dirty="0" smtClean="0"/>
              <a:t>We can still cram one more paragraph on this screen, but remember that the most effective slides have the least amount of text.</a:t>
            </a:r>
          </a:p>
        </p:txBody>
      </p: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43082" y="7025"/>
            <a:ext cx="7100918" cy="805411"/>
          </a:xfrm>
          <a:prstGeom prst="rect">
            <a:avLst/>
          </a:prstGeom>
        </p:spPr>
      </p:pic>
      <p:cxnSp>
        <p:nvCxnSpPr>
          <p:cNvPr id="8" name="Straight Connector 7"/>
          <p:cNvCxnSpPr/>
          <p:nvPr userDrawn="1"/>
        </p:nvCxnSpPr>
        <p:spPr>
          <a:xfrm>
            <a:off x="213570" y="6165304"/>
            <a:ext cx="860690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itle Placeholder 1"/>
          <p:cNvSpPr txBox="1">
            <a:spLocks/>
          </p:cNvSpPr>
          <p:nvPr userDrawn="1"/>
        </p:nvSpPr>
        <p:spPr>
          <a:xfrm>
            <a:off x="4716016" y="59517"/>
            <a:ext cx="2592288" cy="289584"/>
          </a:xfrm>
          <a:prstGeom prst="rect">
            <a:avLst/>
          </a:prstGeom>
        </p:spPr>
        <p:txBody>
          <a:bodyPr vert="horz" lIns="91440" tIns="45720" rIns="91440" bIns="45720" rtlCol="0" anchor="t">
            <a:noAutofit/>
          </a:bodyPr>
          <a:lstStyle>
            <a:lvl1pPr algn="l" defTabSz="914400" rtl="0" eaLnBrk="1" latinLnBrk="0" hangingPunct="1">
              <a:lnSpc>
                <a:spcPts val="5800"/>
              </a:lnSpc>
              <a:spcBef>
                <a:spcPct val="0"/>
              </a:spcBef>
              <a:buNone/>
              <a:defRPr sz="3200" kern="1200">
                <a:solidFill>
                  <a:schemeClr val="tx2">
                    <a:lumMod val="75000"/>
                  </a:schemeClr>
                </a:solidFill>
                <a:effectLst/>
                <a:latin typeface="Myriad Pro" pitchFamily="34" charset="0"/>
                <a:ea typeface="+mj-ea"/>
                <a:cs typeface="+mj-cs"/>
              </a:defRPr>
            </a:lvl1pPr>
          </a:lstStyle>
          <a:p>
            <a:pPr algn="r">
              <a:lnSpc>
                <a:spcPct val="100000"/>
              </a:lnSpc>
            </a:pPr>
            <a:r>
              <a:rPr lang="en-US" sz="1400" dirty="0" smtClean="0">
                <a:solidFill>
                  <a:schemeClr val="bg1"/>
                </a:solidFill>
                <a:latin typeface="+mj-lt"/>
              </a:rPr>
              <a:t>A Healthier</a:t>
            </a:r>
            <a:r>
              <a:rPr lang="en-US" sz="1400" baseline="0" dirty="0" smtClean="0">
                <a:solidFill>
                  <a:schemeClr val="bg1"/>
                </a:solidFill>
                <a:latin typeface="+mj-lt"/>
              </a:rPr>
              <a:t> Niagara</a:t>
            </a:r>
            <a:endParaRPr lang="en-US" sz="1400" dirty="0">
              <a:solidFill>
                <a:schemeClr val="bg1"/>
              </a:solidFill>
              <a:latin typeface="+mj-lt"/>
            </a:endParaRP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3570" y="60293"/>
            <a:ext cx="3392272" cy="729736"/>
          </a:xfrm>
          <a:prstGeom prst="rect">
            <a:avLst/>
          </a:prstGeom>
        </p:spPr>
      </p:pic>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24656" y="6309320"/>
            <a:ext cx="8684531" cy="384044"/>
          </a:xfrm>
          <a:prstGeom prst="rect">
            <a:avLst/>
          </a:prstGeom>
        </p:spPr>
      </p:pic>
      <p:sp>
        <p:nvSpPr>
          <p:cNvPr id="15" name="Slide Number Placeholder 1"/>
          <p:cNvSpPr>
            <a:spLocks noGrp="1"/>
          </p:cNvSpPr>
          <p:nvPr>
            <p:ph type="sldNum" sz="quarter" idx="4"/>
          </p:nvPr>
        </p:nvSpPr>
        <p:spPr>
          <a:xfrm>
            <a:off x="6762246" y="5800179"/>
            <a:ext cx="2133600" cy="365125"/>
          </a:xfrm>
          <a:prstGeom prst="rect">
            <a:avLst/>
          </a:prstGeom>
        </p:spPr>
        <p:txBody>
          <a:bodyPr vert="horz" lIns="91440" tIns="45720" rIns="91440" bIns="45720" rtlCol="0" anchor="ctr"/>
          <a:lstStyle>
            <a:lvl1pPr algn="r">
              <a:defRPr sz="900">
                <a:solidFill>
                  <a:schemeClr val="tx1"/>
                </a:solidFill>
                <a:latin typeface="+mj-lt"/>
              </a:defRPr>
            </a:lvl1pPr>
          </a:lstStyle>
          <a:p>
            <a:fld id="{6E40CC9B-6FD5-4F88-83D9-0289E4740772}" type="slidenum">
              <a:rPr lang="en-CA" smtClean="0"/>
              <a:pPr/>
              <a:t>‹#›</a:t>
            </a:fld>
            <a:endParaRPr lang="en-CA"/>
          </a:p>
        </p:txBody>
      </p:sp>
    </p:spTree>
    <p:extLst>
      <p:ext uri="{BB962C8B-B14F-4D97-AF65-F5344CB8AC3E}">
        <p14:creationId xmlns:p14="http://schemas.microsoft.com/office/powerpoint/2010/main" val="406895650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482715-9D88-4E10-A6A6-A47A6C877A68}" type="datetimeFigureOut">
              <a:rPr lang="en-US" smtClean="0"/>
              <a:t>3/25/2021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0261DF-5D71-4BEB-8082-F4A913676752}" type="slidenum">
              <a:rPr lang="en-US" smtClean="0"/>
              <a:t>‹#›</a:t>
            </a:fld>
            <a:endParaRPr lang="en-US"/>
          </a:p>
        </p:txBody>
      </p:sp>
    </p:spTree>
    <p:extLst>
      <p:ext uri="{BB962C8B-B14F-4D97-AF65-F5344CB8AC3E}">
        <p14:creationId xmlns:p14="http://schemas.microsoft.com/office/powerpoint/2010/main" val="4285660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hyperlink" Target="https://youtu.be/3xSJ6sBpf64"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hyperlink" Target="mailto:Amber.Tremblay@niagarahealth.on.ca" TargetMode="Externa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dirty="0" smtClean="0"/>
              <a:t>Safe </a:t>
            </a:r>
            <a:r>
              <a:rPr lang="en-CA" dirty="0"/>
              <a:t>P</a:t>
            </a:r>
            <a:r>
              <a:rPr lang="en-CA" dirty="0" smtClean="0"/>
              <a:t>atient Handling</a:t>
            </a:r>
            <a:endParaRPr lang="en-CA" dirty="0"/>
          </a:p>
        </p:txBody>
      </p:sp>
      <p:sp>
        <p:nvSpPr>
          <p:cNvPr id="3" name="Content Placeholder 2"/>
          <p:cNvSpPr>
            <a:spLocks noGrp="1"/>
          </p:cNvSpPr>
          <p:nvPr>
            <p:ph sz="quarter" idx="13"/>
          </p:nvPr>
        </p:nvSpPr>
        <p:spPr/>
        <p:txBody>
          <a:bodyPr/>
          <a:lstStyle/>
          <a:p>
            <a:r>
              <a:rPr lang="en-CA" dirty="0" smtClean="0">
                <a:latin typeface="Myriad Pro"/>
              </a:rPr>
              <a:t>Niagara Health is committed to the safety of patients, staff and learners.  The overall aim of the Safe Patient Handling Program is to reduce the risk of injury to staff and learners and to safeguard our patients.  This includes access to equipment and resources for safe patient care.</a:t>
            </a:r>
          </a:p>
          <a:p>
            <a:endParaRPr lang="en-CA" dirty="0">
              <a:latin typeface="Myriad Pro"/>
            </a:endParaRPr>
          </a:p>
          <a:p>
            <a:endParaRPr lang="en-CA" dirty="0" smtClean="0">
              <a:latin typeface="Myriad Pro"/>
            </a:endParaRPr>
          </a:p>
        </p:txBody>
      </p:sp>
      <p:sp>
        <p:nvSpPr>
          <p:cNvPr id="4" name="Slide Number Placeholder 3"/>
          <p:cNvSpPr>
            <a:spLocks noGrp="1"/>
          </p:cNvSpPr>
          <p:nvPr>
            <p:ph type="sldNum" sz="quarter" idx="4"/>
          </p:nvPr>
        </p:nvSpPr>
        <p:spPr>
          <a:xfrm>
            <a:off x="6762246" y="5800179"/>
            <a:ext cx="2133600" cy="365125"/>
          </a:xfrm>
        </p:spPr>
        <p:txBody>
          <a:bodyPr/>
          <a:lstStyle/>
          <a:p>
            <a:fld id="{6E40CC9B-6FD5-4F88-83D9-0289E4740772}" type="slidenum">
              <a:rPr lang="en-CA" smtClean="0"/>
              <a:pPr/>
              <a:t>1</a:t>
            </a:fld>
            <a:endParaRPr lang="en-CA" dirty="0"/>
          </a:p>
        </p:txBody>
      </p:sp>
    </p:spTree>
    <p:extLst>
      <p:ext uri="{BB962C8B-B14F-4D97-AF65-F5344CB8AC3E}">
        <p14:creationId xmlns:p14="http://schemas.microsoft.com/office/powerpoint/2010/main" val="25409358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dirty="0" smtClean="0"/>
              <a:t>Objectives of this Training Module</a:t>
            </a:r>
            <a:endParaRPr lang="en-CA" dirty="0"/>
          </a:p>
        </p:txBody>
      </p:sp>
      <p:sp>
        <p:nvSpPr>
          <p:cNvPr id="3" name="Content Placeholder 2"/>
          <p:cNvSpPr>
            <a:spLocks noGrp="1"/>
          </p:cNvSpPr>
          <p:nvPr>
            <p:ph sz="quarter" idx="13"/>
          </p:nvPr>
        </p:nvSpPr>
        <p:spPr/>
        <p:txBody>
          <a:bodyPr/>
          <a:lstStyle/>
          <a:p>
            <a:r>
              <a:rPr lang="en-CA" dirty="0" smtClean="0">
                <a:latin typeface="Myriad Pro"/>
              </a:rPr>
              <a:t>Completing this learning module, the participant will have:</a:t>
            </a:r>
          </a:p>
          <a:p>
            <a:pPr marL="285750" indent="-285750">
              <a:buFont typeface="Arial" panose="020B0604020202020204" pitchFamily="34" charset="0"/>
              <a:buChar char="•"/>
            </a:pPr>
            <a:r>
              <a:rPr lang="en-CA" dirty="0" smtClean="0">
                <a:latin typeface="Myriad Pro"/>
              </a:rPr>
              <a:t>Increased knowledge of how to assess a patient</a:t>
            </a:r>
          </a:p>
          <a:p>
            <a:pPr marL="285750" indent="-285750">
              <a:buFont typeface="Arial" panose="020B0604020202020204" pitchFamily="34" charset="0"/>
              <a:buChar char="•"/>
            </a:pPr>
            <a:r>
              <a:rPr lang="en-CA" dirty="0" smtClean="0">
                <a:latin typeface="Myriad Pro"/>
              </a:rPr>
              <a:t>Knowledge on body mechanics to transfer a patient out of bed manually</a:t>
            </a:r>
          </a:p>
          <a:p>
            <a:pPr marL="285750" indent="-285750">
              <a:buFont typeface="Arial" panose="020B0604020202020204" pitchFamily="34" charset="0"/>
              <a:buChar char="•"/>
            </a:pPr>
            <a:r>
              <a:rPr lang="en-CA" dirty="0" smtClean="0">
                <a:latin typeface="Myriad Pro"/>
              </a:rPr>
              <a:t>Knowledge on the use of mechanical lift devices that currently exist at Niagara Health</a:t>
            </a:r>
          </a:p>
          <a:p>
            <a:pPr marL="285750" indent="-285750">
              <a:buFont typeface="Arial" panose="020B0604020202020204" pitchFamily="34" charset="0"/>
              <a:buChar char="•"/>
            </a:pPr>
            <a:endParaRPr lang="en-CA" dirty="0">
              <a:latin typeface="Myriad Pro"/>
            </a:endParaRPr>
          </a:p>
          <a:p>
            <a:r>
              <a:rPr lang="en-CA" dirty="0" smtClean="0">
                <a:latin typeface="Myriad Pro"/>
              </a:rPr>
              <a:t>As part of this training, it is recommended you review the Safe </a:t>
            </a:r>
            <a:r>
              <a:rPr lang="en-CA" dirty="0">
                <a:latin typeface="Myriad Pro"/>
              </a:rPr>
              <a:t>P</a:t>
            </a:r>
            <a:r>
              <a:rPr lang="en-CA" dirty="0" smtClean="0">
                <a:latin typeface="Myriad Pro"/>
              </a:rPr>
              <a:t>atient </a:t>
            </a:r>
            <a:r>
              <a:rPr lang="en-CA" dirty="0">
                <a:latin typeface="Myriad Pro"/>
              </a:rPr>
              <a:t>H</a:t>
            </a:r>
            <a:r>
              <a:rPr lang="en-CA" dirty="0" smtClean="0">
                <a:latin typeface="Myriad Pro"/>
              </a:rPr>
              <a:t>andling Policy and Procedure available on the Niagara Health Intranet (</a:t>
            </a:r>
            <a:r>
              <a:rPr lang="en-CA" dirty="0" err="1" smtClean="0">
                <a:latin typeface="Myriad Pro"/>
              </a:rPr>
              <a:t>SourceNet</a:t>
            </a:r>
            <a:r>
              <a:rPr lang="en-CA" dirty="0" smtClean="0">
                <a:latin typeface="Myriad Pro"/>
              </a:rPr>
              <a:t>) once you are on site.</a:t>
            </a:r>
          </a:p>
          <a:p>
            <a:r>
              <a:rPr lang="en-CA" dirty="0" smtClean="0">
                <a:latin typeface="Myriad Pro"/>
              </a:rPr>
              <a:t>This module will take approximately 15 minutes to complete and includes a video and a series of questions to reinforce the learning concepts.</a:t>
            </a:r>
          </a:p>
        </p:txBody>
      </p:sp>
      <p:sp>
        <p:nvSpPr>
          <p:cNvPr id="4" name="Slide Number Placeholder 3"/>
          <p:cNvSpPr>
            <a:spLocks noGrp="1"/>
          </p:cNvSpPr>
          <p:nvPr>
            <p:ph type="sldNum" sz="quarter" idx="4"/>
          </p:nvPr>
        </p:nvSpPr>
        <p:spPr>
          <a:xfrm>
            <a:off x="6762246" y="5800179"/>
            <a:ext cx="2133600" cy="365125"/>
          </a:xfrm>
        </p:spPr>
        <p:txBody>
          <a:bodyPr/>
          <a:lstStyle/>
          <a:p>
            <a:fld id="{6E40CC9B-6FD5-4F88-83D9-0289E4740772}" type="slidenum">
              <a:rPr lang="en-CA" smtClean="0"/>
              <a:pPr/>
              <a:t>2</a:t>
            </a:fld>
            <a:endParaRPr lang="en-CA" dirty="0"/>
          </a:p>
        </p:txBody>
      </p:sp>
    </p:spTree>
    <p:extLst>
      <p:ext uri="{BB962C8B-B14F-4D97-AF65-F5344CB8AC3E}">
        <p14:creationId xmlns:p14="http://schemas.microsoft.com/office/powerpoint/2010/main" val="8757784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Important Information for Students</a:t>
            </a:r>
            <a:endParaRPr lang="en-US" b="1" dirty="0"/>
          </a:p>
        </p:txBody>
      </p:sp>
      <p:sp>
        <p:nvSpPr>
          <p:cNvPr id="3" name="Content Placeholder 2"/>
          <p:cNvSpPr>
            <a:spLocks noGrp="1"/>
          </p:cNvSpPr>
          <p:nvPr>
            <p:ph sz="quarter" idx="13"/>
          </p:nvPr>
        </p:nvSpPr>
        <p:spPr/>
        <p:txBody>
          <a:bodyPr/>
          <a:lstStyle/>
          <a:p>
            <a:endParaRPr lang="en-US" dirty="0"/>
          </a:p>
          <a:p>
            <a:r>
              <a:rPr lang="en-US" dirty="0" smtClean="0"/>
              <a:t>Students are only to participate in a transfer using any mechanical lift:</a:t>
            </a:r>
          </a:p>
          <a:p>
            <a:endParaRPr lang="en-US" dirty="0"/>
          </a:p>
          <a:p>
            <a:pPr marL="285750" indent="-285750">
              <a:buFont typeface="Arial" panose="020B0604020202020204" pitchFamily="34" charset="0"/>
              <a:buChar char="•"/>
            </a:pPr>
            <a:r>
              <a:rPr lang="en-US" dirty="0" smtClean="0"/>
              <a:t>If they have successfully completed this training module and have no outstanding questions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b="1" dirty="0" smtClean="0"/>
              <a:t>With a Niagara Health staff member </a:t>
            </a:r>
            <a:r>
              <a:rPr lang="en-US" dirty="0" smtClean="0"/>
              <a:t>who will provide supervision and direction</a:t>
            </a:r>
            <a:endParaRPr lang="en-US" dirty="0"/>
          </a:p>
        </p:txBody>
      </p:sp>
    </p:spTree>
    <p:extLst>
      <p:ext uri="{BB962C8B-B14F-4D97-AF65-F5344CB8AC3E}">
        <p14:creationId xmlns:p14="http://schemas.microsoft.com/office/powerpoint/2010/main" val="3401424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 Patient Handling Video</a:t>
            </a:r>
            <a:endParaRPr lang="en-US" dirty="0"/>
          </a:p>
        </p:txBody>
      </p:sp>
      <p:sp>
        <p:nvSpPr>
          <p:cNvPr id="3" name="Content Placeholder 2"/>
          <p:cNvSpPr>
            <a:spLocks noGrp="1"/>
          </p:cNvSpPr>
          <p:nvPr>
            <p:ph sz="quarter" idx="13"/>
          </p:nvPr>
        </p:nvSpPr>
        <p:spPr/>
        <p:txBody>
          <a:bodyPr/>
          <a:lstStyle/>
          <a:p>
            <a:r>
              <a:rPr lang="en-US" dirty="0" smtClean="0"/>
              <a:t>The following video will take you approximately 11 minutes to complete.</a:t>
            </a:r>
          </a:p>
          <a:p>
            <a:pPr algn="ctr"/>
            <a:endParaRPr lang="en-US" dirty="0"/>
          </a:p>
          <a:p>
            <a:pPr algn="ctr"/>
            <a:r>
              <a:rPr lang="en-US" u="sng" dirty="0">
                <a:hlinkClick r:id="rId2"/>
              </a:rPr>
              <a:t>https://</a:t>
            </a:r>
            <a:r>
              <a:rPr lang="en-US" u="sng" dirty="0" smtClean="0">
                <a:hlinkClick r:id="rId2"/>
              </a:rPr>
              <a:t>youtu.be/3xSJ6sBpf64</a:t>
            </a:r>
            <a:endParaRPr lang="en-US" u="sng" dirty="0" smtClean="0"/>
          </a:p>
          <a:p>
            <a:pPr algn="ctr"/>
            <a:endParaRPr lang="en-US" u="sng" dirty="0"/>
          </a:p>
          <a:p>
            <a:r>
              <a:rPr lang="en-US" dirty="0" smtClean="0"/>
              <a:t>Once you have watched the video and are comfortable with the information move on to the following knowledge review.  </a:t>
            </a:r>
          </a:p>
          <a:p>
            <a:pPr algn="ctr"/>
            <a:endParaRPr lang="en-US" u="sng" dirty="0"/>
          </a:p>
          <a:p>
            <a:pPr algn="ctr"/>
            <a:endParaRPr lang="en-US" dirty="0"/>
          </a:p>
        </p:txBody>
      </p:sp>
    </p:spTree>
    <p:extLst>
      <p:ext uri="{BB962C8B-B14F-4D97-AF65-F5344CB8AC3E}">
        <p14:creationId xmlns:p14="http://schemas.microsoft.com/office/powerpoint/2010/main" val="982967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 Patient Handling Knowledge Review</a:t>
            </a:r>
            <a:endParaRPr lang="en-US" dirty="0"/>
          </a:p>
        </p:txBody>
      </p:sp>
      <p:sp>
        <p:nvSpPr>
          <p:cNvPr id="3" name="Content Placeholder 2"/>
          <p:cNvSpPr>
            <a:spLocks noGrp="1"/>
          </p:cNvSpPr>
          <p:nvPr>
            <p:ph sz="quarter" idx="13"/>
          </p:nvPr>
        </p:nvSpPr>
        <p:spPr/>
        <p:txBody>
          <a:bodyPr/>
          <a:lstStyle/>
          <a:p>
            <a:r>
              <a:rPr lang="en-US" dirty="0" smtClean="0"/>
              <a:t>The next ten slides are an opportunity for you to review your knowledge about Safe </a:t>
            </a:r>
            <a:r>
              <a:rPr lang="en-US" dirty="0"/>
              <a:t>P</a:t>
            </a:r>
            <a:r>
              <a:rPr lang="en-US" dirty="0" smtClean="0"/>
              <a:t>atient Handling.  I would encourage you to document your answers on a sheet of paper, you will be able to “see how you did’ following the quiz.</a:t>
            </a:r>
          </a:p>
          <a:p>
            <a:endParaRPr lang="en-US" dirty="0"/>
          </a:p>
          <a:p>
            <a:endParaRPr lang="en-US" dirty="0"/>
          </a:p>
        </p:txBody>
      </p:sp>
      <p:pic>
        <p:nvPicPr>
          <p:cNvPr id="2053" name="Picture 5" descr="C:\Users\forlor\AppData\Local\Microsoft\Windows\Temporary Internet Files\Content.IE5\4SLZRV83\test[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3476" y="2780928"/>
            <a:ext cx="3773587"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1052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 Patient Handling Knowledge Review</a:t>
            </a:r>
            <a:endParaRPr lang="en-US" dirty="0"/>
          </a:p>
        </p:txBody>
      </p:sp>
      <p:sp>
        <p:nvSpPr>
          <p:cNvPr id="3" name="Content Placeholder 2"/>
          <p:cNvSpPr>
            <a:spLocks noGrp="1"/>
          </p:cNvSpPr>
          <p:nvPr>
            <p:ph sz="quarter" idx="13"/>
          </p:nvPr>
        </p:nvSpPr>
        <p:spPr/>
        <p:txBody>
          <a:bodyPr/>
          <a:lstStyle/>
          <a:p>
            <a:r>
              <a:rPr lang="en-US" b="1" dirty="0" smtClean="0"/>
              <a:t>Question 1</a:t>
            </a:r>
          </a:p>
          <a:p>
            <a:r>
              <a:rPr lang="en-US" dirty="0" smtClean="0"/>
              <a:t>When manually transferring a patient, a location where you may grip and cause injury to the patient is:</a:t>
            </a:r>
          </a:p>
          <a:p>
            <a:endParaRPr lang="en-US" dirty="0"/>
          </a:p>
          <a:p>
            <a:pPr marL="342900" indent="-342900">
              <a:buFont typeface="+mj-lt"/>
              <a:buAutoNum type="arabicPeriod"/>
            </a:pPr>
            <a:r>
              <a:rPr lang="en-US" dirty="0" smtClean="0"/>
              <a:t>Iliac crest</a:t>
            </a:r>
          </a:p>
          <a:p>
            <a:pPr marL="342900" indent="-342900">
              <a:buFont typeface="+mj-lt"/>
              <a:buAutoNum type="arabicPeriod"/>
            </a:pPr>
            <a:endParaRPr lang="en-US" dirty="0"/>
          </a:p>
          <a:p>
            <a:pPr marL="342900" indent="-342900">
              <a:buFont typeface="+mj-lt"/>
              <a:buAutoNum type="arabicPeriod"/>
            </a:pPr>
            <a:r>
              <a:rPr lang="en-US" dirty="0" smtClean="0"/>
              <a:t>Belt loop</a:t>
            </a:r>
          </a:p>
          <a:p>
            <a:pPr marL="342900" indent="-342900">
              <a:buFont typeface="+mj-lt"/>
              <a:buAutoNum type="arabicPeriod"/>
            </a:pPr>
            <a:endParaRPr lang="en-US" dirty="0"/>
          </a:p>
          <a:p>
            <a:pPr marL="342900" indent="-342900">
              <a:buFont typeface="+mj-lt"/>
              <a:buAutoNum type="arabicPeriod"/>
            </a:pPr>
            <a:r>
              <a:rPr lang="en-US" dirty="0" smtClean="0"/>
              <a:t>Under shoulder (axilla)</a:t>
            </a:r>
          </a:p>
          <a:p>
            <a:pPr marL="342900" indent="-342900">
              <a:buFont typeface="+mj-lt"/>
              <a:buAutoNum type="arabicPeriod"/>
            </a:pPr>
            <a:endParaRPr lang="en-US" dirty="0"/>
          </a:p>
          <a:p>
            <a:pPr marL="342900" indent="-342900">
              <a:buFont typeface="+mj-lt"/>
              <a:buAutoNum type="arabicPeriod"/>
            </a:pPr>
            <a:r>
              <a:rPr lang="en-US" dirty="0" smtClean="0"/>
              <a:t>Hand</a:t>
            </a:r>
          </a:p>
          <a:p>
            <a:pPr marL="342900" indent="-342900">
              <a:buFont typeface="+mj-lt"/>
              <a:buAutoNum type="arabicPeriod"/>
            </a:pPr>
            <a:endParaRPr lang="en-US" dirty="0"/>
          </a:p>
        </p:txBody>
      </p:sp>
    </p:spTree>
    <p:extLst>
      <p:ext uri="{BB962C8B-B14F-4D97-AF65-F5344CB8AC3E}">
        <p14:creationId xmlns:p14="http://schemas.microsoft.com/office/powerpoint/2010/main" val="2724882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 Patient Handling Knowledge Review</a:t>
            </a:r>
            <a:endParaRPr lang="en-US" dirty="0"/>
          </a:p>
        </p:txBody>
      </p:sp>
      <p:sp>
        <p:nvSpPr>
          <p:cNvPr id="3" name="Content Placeholder 2"/>
          <p:cNvSpPr>
            <a:spLocks noGrp="1"/>
          </p:cNvSpPr>
          <p:nvPr>
            <p:ph sz="quarter" idx="13"/>
          </p:nvPr>
        </p:nvSpPr>
        <p:spPr/>
        <p:txBody>
          <a:bodyPr/>
          <a:lstStyle/>
          <a:p>
            <a:r>
              <a:rPr lang="en-US" b="1" dirty="0" smtClean="0"/>
              <a:t>Question 2</a:t>
            </a:r>
          </a:p>
          <a:p>
            <a:r>
              <a:rPr lang="en-US" dirty="0" smtClean="0"/>
              <a:t>When would you absolutely need to apply the brakes on a portable lift?</a:t>
            </a:r>
          </a:p>
          <a:p>
            <a:endParaRPr lang="en-US" dirty="0"/>
          </a:p>
          <a:p>
            <a:pPr marL="342900" indent="-342900">
              <a:buFont typeface="+mj-lt"/>
              <a:buAutoNum type="arabicPeriod"/>
            </a:pPr>
            <a:r>
              <a:rPr lang="en-US" dirty="0" smtClean="0"/>
              <a:t>Transferring from bed to chair</a:t>
            </a:r>
          </a:p>
          <a:p>
            <a:pPr marL="342900" indent="-342900">
              <a:buFont typeface="+mj-lt"/>
              <a:buAutoNum type="arabicPeriod"/>
            </a:pPr>
            <a:endParaRPr lang="en-US" dirty="0"/>
          </a:p>
          <a:p>
            <a:pPr marL="342900" indent="-342900">
              <a:buFont typeface="+mj-lt"/>
              <a:buAutoNum type="arabicPeriod"/>
            </a:pPr>
            <a:r>
              <a:rPr lang="en-US" dirty="0" smtClean="0"/>
              <a:t>Transferring a patient off the floor onto bed</a:t>
            </a:r>
          </a:p>
          <a:p>
            <a:pPr marL="342900" indent="-342900">
              <a:buFont typeface="+mj-lt"/>
              <a:buAutoNum type="arabicPeriod"/>
            </a:pPr>
            <a:endParaRPr lang="en-US" dirty="0"/>
          </a:p>
          <a:p>
            <a:pPr marL="342900" indent="-342900">
              <a:buFont typeface="+mj-lt"/>
              <a:buAutoNum type="arabicPeriod"/>
            </a:pPr>
            <a:r>
              <a:rPr lang="en-US" dirty="0" smtClean="0"/>
              <a:t>Transferring from a chair to toilet</a:t>
            </a:r>
          </a:p>
          <a:p>
            <a:pPr marL="342900" indent="-342900">
              <a:buFont typeface="+mj-lt"/>
              <a:buAutoNum type="arabicPeriod"/>
            </a:pPr>
            <a:endParaRPr lang="en-US" dirty="0"/>
          </a:p>
          <a:p>
            <a:pPr marL="342900" indent="-342900">
              <a:buFont typeface="+mj-lt"/>
              <a:buAutoNum type="arabicPeriod"/>
            </a:pPr>
            <a:r>
              <a:rPr lang="en-US" dirty="0" smtClean="0"/>
              <a:t>None of the above</a:t>
            </a:r>
          </a:p>
          <a:p>
            <a:pPr marL="342900" indent="-342900">
              <a:buFont typeface="+mj-lt"/>
              <a:buAutoNum type="arabicPeriod"/>
            </a:pPr>
            <a:endParaRPr lang="en-US" dirty="0"/>
          </a:p>
        </p:txBody>
      </p:sp>
    </p:spTree>
    <p:extLst>
      <p:ext uri="{BB962C8B-B14F-4D97-AF65-F5344CB8AC3E}">
        <p14:creationId xmlns:p14="http://schemas.microsoft.com/office/powerpoint/2010/main" val="1910802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 Patient Handling Knowledge Review</a:t>
            </a:r>
            <a:endParaRPr lang="en-US" dirty="0"/>
          </a:p>
        </p:txBody>
      </p:sp>
      <p:sp>
        <p:nvSpPr>
          <p:cNvPr id="3" name="Content Placeholder 2"/>
          <p:cNvSpPr>
            <a:spLocks noGrp="1"/>
          </p:cNvSpPr>
          <p:nvPr>
            <p:ph sz="quarter" idx="13"/>
          </p:nvPr>
        </p:nvSpPr>
        <p:spPr/>
        <p:txBody>
          <a:bodyPr/>
          <a:lstStyle/>
          <a:p>
            <a:r>
              <a:rPr lang="en-US" b="1" dirty="0" smtClean="0"/>
              <a:t>Question 3</a:t>
            </a:r>
          </a:p>
          <a:p>
            <a:r>
              <a:rPr lang="en-US" dirty="0" smtClean="0"/>
              <a:t>When manually transferring a patient, proper body mechanics are?</a:t>
            </a:r>
          </a:p>
          <a:p>
            <a:endParaRPr lang="en-US" dirty="0"/>
          </a:p>
          <a:p>
            <a:pPr marL="342900" indent="-342900">
              <a:buFont typeface="+mj-lt"/>
              <a:buAutoNum type="arabicPeriod"/>
            </a:pPr>
            <a:r>
              <a:rPr lang="en-US" dirty="0" smtClean="0"/>
              <a:t>Straight back and bent knees</a:t>
            </a:r>
          </a:p>
          <a:p>
            <a:pPr marL="342900" indent="-342900">
              <a:buFont typeface="+mj-lt"/>
              <a:buAutoNum type="arabicPeriod"/>
            </a:pPr>
            <a:endParaRPr lang="en-US" dirty="0"/>
          </a:p>
          <a:p>
            <a:pPr marL="342900" indent="-342900">
              <a:buFont typeface="+mj-lt"/>
              <a:buAutoNum type="arabicPeriod"/>
            </a:pPr>
            <a:r>
              <a:rPr lang="en-US" dirty="0" smtClean="0"/>
              <a:t>Bent back and straight knees</a:t>
            </a:r>
          </a:p>
          <a:p>
            <a:pPr marL="342900" indent="-342900">
              <a:buFont typeface="+mj-lt"/>
              <a:buAutoNum type="arabicPeriod"/>
            </a:pPr>
            <a:endParaRPr lang="en-US" dirty="0"/>
          </a:p>
          <a:p>
            <a:pPr marL="342900" indent="-342900">
              <a:buFont typeface="+mj-lt"/>
              <a:buAutoNum type="arabicPeriod"/>
            </a:pPr>
            <a:r>
              <a:rPr lang="en-US" dirty="0" smtClean="0"/>
              <a:t>Straight knees and straight back</a:t>
            </a:r>
          </a:p>
          <a:p>
            <a:pPr marL="342900" indent="-342900">
              <a:buFont typeface="+mj-lt"/>
              <a:buAutoNum type="arabicPeriod"/>
            </a:pPr>
            <a:endParaRPr lang="en-US" dirty="0"/>
          </a:p>
          <a:p>
            <a:pPr marL="342900" indent="-342900">
              <a:buFont typeface="+mj-lt"/>
              <a:buAutoNum type="arabicPeriod"/>
            </a:pPr>
            <a:r>
              <a:rPr lang="en-US" dirty="0" smtClean="0"/>
              <a:t>None of the above</a:t>
            </a:r>
          </a:p>
          <a:p>
            <a:pPr marL="342900" indent="-342900">
              <a:buFont typeface="+mj-lt"/>
              <a:buAutoNum type="arabicPeriod"/>
            </a:pPr>
            <a:endParaRPr lang="en-US" dirty="0"/>
          </a:p>
        </p:txBody>
      </p:sp>
    </p:spTree>
    <p:extLst>
      <p:ext uri="{BB962C8B-B14F-4D97-AF65-F5344CB8AC3E}">
        <p14:creationId xmlns:p14="http://schemas.microsoft.com/office/powerpoint/2010/main" val="3722160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 Patient Handling Knowledge Review</a:t>
            </a:r>
            <a:endParaRPr lang="en-US" dirty="0"/>
          </a:p>
        </p:txBody>
      </p:sp>
      <p:sp>
        <p:nvSpPr>
          <p:cNvPr id="3" name="Content Placeholder 2"/>
          <p:cNvSpPr>
            <a:spLocks noGrp="1"/>
          </p:cNvSpPr>
          <p:nvPr>
            <p:ph sz="quarter" idx="13"/>
          </p:nvPr>
        </p:nvSpPr>
        <p:spPr/>
        <p:txBody>
          <a:bodyPr/>
          <a:lstStyle/>
          <a:p>
            <a:r>
              <a:rPr lang="en-US" b="1" dirty="0" smtClean="0"/>
              <a:t>Question 4</a:t>
            </a:r>
          </a:p>
          <a:p>
            <a:r>
              <a:rPr lang="en-US" dirty="0" smtClean="0"/>
              <a:t>What is the minimum number of staff required when using </a:t>
            </a:r>
            <a:r>
              <a:rPr lang="en-US" b="1" dirty="0" smtClean="0"/>
              <a:t>any</a:t>
            </a:r>
            <a:r>
              <a:rPr lang="en-US" dirty="0" smtClean="0"/>
              <a:t> mechanical lift device?</a:t>
            </a:r>
          </a:p>
          <a:p>
            <a:endParaRPr lang="en-US" dirty="0"/>
          </a:p>
          <a:p>
            <a:pPr marL="342900" indent="-342900">
              <a:buFont typeface="+mj-lt"/>
              <a:buAutoNum type="arabicPeriod"/>
            </a:pPr>
            <a:r>
              <a:rPr lang="en-US" dirty="0" smtClean="0"/>
              <a:t>One</a:t>
            </a:r>
          </a:p>
          <a:p>
            <a:pPr marL="342900" indent="-342900">
              <a:buFont typeface="+mj-lt"/>
              <a:buAutoNum type="arabicPeriod"/>
            </a:pPr>
            <a:endParaRPr lang="en-US" dirty="0"/>
          </a:p>
          <a:p>
            <a:pPr marL="342900" indent="-342900">
              <a:buFont typeface="+mj-lt"/>
              <a:buAutoNum type="arabicPeriod"/>
            </a:pPr>
            <a:r>
              <a:rPr lang="en-US" dirty="0" smtClean="0"/>
              <a:t>Two</a:t>
            </a:r>
          </a:p>
          <a:p>
            <a:pPr marL="342900" indent="-342900">
              <a:buFont typeface="+mj-lt"/>
              <a:buAutoNum type="arabicPeriod"/>
            </a:pPr>
            <a:endParaRPr lang="en-US" dirty="0"/>
          </a:p>
          <a:p>
            <a:pPr marL="342900" indent="-342900">
              <a:buFont typeface="+mj-lt"/>
              <a:buAutoNum type="arabicPeriod"/>
            </a:pPr>
            <a:r>
              <a:rPr lang="en-US" dirty="0" smtClean="0"/>
              <a:t>Three</a:t>
            </a:r>
          </a:p>
          <a:p>
            <a:pPr marL="342900" indent="-342900">
              <a:buFont typeface="+mj-lt"/>
              <a:buAutoNum type="arabicPeriod"/>
            </a:pPr>
            <a:endParaRPr lang="en-US" dirty="0"/>
          </a:p>
          <a:p>
            <a:pPr marL="342900" indent="-342900">
              <a:buFont typeface="+mj-lt"/>
              <a:buAutoNum type="arabicPeriod"/>
            </a:pPr>
            <a:r>
              <a:rPr lang="en-US" dirty="0" smtClean="0"/>
              <a:t>Three plus</a:t>
            </a:r>
          </a:p>
          <a:p>
            <a:pPr marL="342900" indent="-342900">
              <a:buFont typeface="+mj-lt"/>
              <a:buAutoNum type="arabicPeriod"/>
            </a:pPr>
            <a:endParaRPr lang="en-US" dirty="0"/>
          </a:p>
        </p:txBody>
      </p:sp>
    </p:spTree>
    <p:extLst>
      <p:ext uri="{BB962C8B-B14F-4D97-AF65-F5344CB8AC3E}">
        <p14:creationId xmlns:p14="http://schemas.microsoft.com/office/powerpoint/2010/main" val="449920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 Patient Handling Knowledge Review</a:t>
            </a:r>
            <a:endParaRPr lang="en-US" dirty="0"/>
          </a:p>
        </p:txBody>
      </p:sp>
      <p:sp>
        <p:nvSpPr>
          <p:cNvPr id="3" name="Content Placeholder 2"/>
          <p:cNvSpPr>
            <a:spLocks noGrp="1"/>
          </p:cNvSpPr>
          <p:nvPr>
            <p:ph sz="quarter" idx="13"/>
          </p:nvPr>
        </p:nvSpPr>
        <p:spPr/>
        <p:txBody>
          <a:bodyPr>
            <a:normAutofit lnSpcReduction="10000"/>
          </a:bodyPr>
          <a:lstStyle/>
          <a:p>
            <a:r>
              <a:rPr lang="en-US" b="1" dirty="0" smtClean="0"/>
              <a:t>Question 5</a:t>
            </a:r>
          </a:p>
          <a:p>
            <a:r>
              <a:rPr lang="en-US" dirty="0" smtClean="0"/>
              <a:t>Two scenarios in which the limb sling can be helpful are?</a:t>
            </a:r>
          </a:p>
          <a:p>
            <a:endParaRPr lang="en-US" dirty="0"/>
          </a:p>
          <a:p>
            <a:pPr marL="342900" indent="-342900">
              <a:buFont typeface="+mj-lt"/>
              <a:buAutoNum type="arabicPeriod"/>
            </a:pPr>
            <a:r>
              <a:rPr lang="en-US" dirty="0" smtClean="0"/>
              <a:t>Difficult catheter insertion</a:t>
            </a:r>
          </a:p>
          <a:p>
            <a:pPr marL="342900" indent="-342900">
              <a:buFont typeface="+mj-lt"/>
              <a:buAutoNum type="arabicPeriod"/>
            </a:pPr>
            <a:endParaRPr lang="en-US" dirty="0"/>
          </a:p>
          <a:p>
            <a:pPr marL="342900" indent="-342900">
              <a:buFont typeface="+mj-lt"/>
              <a:buAutoNum type="arabicPeriod"/>
            </a:pPr>
            <a:r>
              <a:rPr lang="en-US" dirty="0" smtClean="0"/>
              <a:t>Pannus or Apron holder</a:t>
            </a:r>
          </a:p>
          <a:p>
            <a:pPr marL="342900" indent="-342900">
              <a:buFont typeface="+mj-lt"/>
              <a:buAutoNum type="arabicPeriod"/>
            </a:pPr>
            <a:endParaRPr lang="en-US" dirty="0"/>
          </a:p>
          <a:p>
            <a:pPr marL="342900" indent="-342900">
              <a:buFont typeface="+mj-lt"/>
              <a:buAutoNum type="arabicPeriod"/>
            </a:pPr>
            <a:r>
              <a:rPr lang="en-US" dirty="0" smtClean="0"/>
              <a:t>Difficult catheter insertion/pannus or Apron holder</a:t>
            </a:r>
          </a:p>
          <a:p>
            <a:pPr marL="342900" indent="-342900">
              <a:buFont typeface="+mj-lt"/>
              <a:buAutoNum type="arabicPeriod"/>
            </a:pPr>
            <a:endParaRPr lang="en-US" dirty="0"/>
          </a:p>
          <a:p>
            <a:pPr marL="342900" indent="-342900">
              <a:buFont typeface="+mj-lt"/>
              <a:buAutoNum type="arabicPeriod"/>
            </a:pPr>
            <a:r>
              <a:rPr lang="en-US" dirty="0" smtClean="0"/>
              <a:t>Supporting the patient’s head</a:t>
            </a:r>
          </a:p>
          <a:p>
            <a:pPr marL="342900" indent="-342900">
              <a:buFont typeface="+mj-lt"/>
              <a:buAutoNum type="arabicPeriod"/>
            </a:pPr>
            <a:endParaRPr lang="en-US" dirty="0"/>
          </a:p>
          <a:p>
            <a:pPr marL="342900" indent="-342900">
              <a:buFont typeface="+mj-lt"/>
              <a:buAutoNum type="arabicPeriod"/>
            </a:pPr>
            <a:r>
              <a:rPr lang="en-US" dirty="0" smtClean="0"/>
              <a:t>Pannus or Apron holder/Supporting the patient’s head</a:t>
            </a:r>
          </a:p>
          <a:p>
            <a:pPr marL="342900" indent="-342900">
              <a:buFont typeface="+mj-lt"/>
              <a:buAutoNum type="arabicPeriod"/>
            </a:pPr>
            <a:endParaRPr lang="en-US" dirty="0"/>
          </a:p>
        </p:txBody>
      </p:sp>
    </p:spTree>
    <p:extLst>
      <p:ext uri="{BB962C8B-B14F-4D97-AF65-F5344CB8AC3E}">
        <p14:creationId xmlns:p14="http://schemas.microsoft.com/office/powerpoint/2010/main" val="3501113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 Patient Handling Knowledge Review</a:t>
            </a:r>
            <a:endParaRPr lang="en-US" dirty="0"/>
          </a:p>
        </p:txBody>
      </p:sp>
      <p:sp>
        <p:nvSpPr>
          <p:cNvPr id="3" name="Content Placeholder 2"/>
          <p:cNvSpPr>
            <a:spLocks noGrp="1"/>
          </p:cNvSpPr>
          <p:nvPr>
            <p:ph sz="quarter" idx="13"/>
          </p:nvPr>
        </p:nvSpPr>
        <p:spPr/>
        <p:txBody>
          <a:bodyPr>
            <a:normAutofit/>
          </a:bodyPr>
          <a:lstStyle/>
          <a:p>
            <a:r>
              <a:rPr lang="en-US" b="1" dirty="0" smtClean="0"/>
              <a:t>Question 6</a:t>
            </a:r>
          </a:p>
          <a:p>
            <a:r>
              <a:rPr lang="en-US" dirty="0" smtClean="0"/>
              <a:t>When boosting a patient, what is a tool within the organization you can use to decrease the force required?</a:t>
            </a:r>
          </a:p>
          <a:p>
            <a:endParaRPr lang="en-US" dirty="0"/>
          </a:p>
          <a:p>
            <a:pPr marL="342900" indent="-342900">
              <a:buFont typeface="+mj-lt"/>
              <a:buAutoNum type="arabicPeriod"/>
            </a:pPr>
            <a:r>
              <a:rPr lang="en-US" dirty="0" smtClean="0"/>
              <a:t>Soaker pad</a:t>
            </a:r>
          </a:p>
          <a:p>
            <a:pPr marL="342900" indent="-342900">
              <a:buFont typeface="+mj-lt"/>
              <a:buAutoNum type="arabicPeriod"/>
            </a:pPr>
            <a:endParaRPr lang="en-US" dirty="0"/>
          </a:p>
          <a:p>
            <a:pPr marL="342900" indent="-342900">
              <a:buFont typeface="+mj-lt"/>
              <a:buAutoNum type="arabicPeriod"/>
            </a:pPr>
            <a:r>
              <a:rPr lang="en-US" dirty="0" smtClean="0"/>
              <a:t>Top bed sheet</a:t>
            </a:r>
          </a:p>
          <a:p>
            <a:pPr marL="342900" indent="-342900">
              <a:buFont typeface="+mj-lt"/>
              <a:buAutoNum type="arabicPeriod"/>
            </a:pPr>
            <a:endParaRPr lang="en-US" dirty="0"/>
          </a:p>
          <a:p>
            <a:pPr marL="342900" indent="-342900">
              <a:buFont typeface="+mj-lt"/>
              <a:buAutoNum type="arabicPeriod"/>
            </a:pPr>
            <a:r>
              <a:rPr lang="en-US" dirty="0" err="1" smtClean="0"/>
              <a:t>Dri</a:t>
            </a:r>
            <a:r>
              <a:rPr lang="en-US" dirty="0" smtClean="0"/>
              <a:t> flow pad</a:t>
            </a:r>
          </a:p>
          <a:p>
            <a:pPr marL="342900" indent="-342900">
              <a:buFont typeface="+mj-lt"/>
              <a:buAutoNum type="arabicPeriod"/>
            </a:pPr>
            <a:endParaRPr lang="en-US" dirty="0"/>
          </a:p>
          <a:p>
            <a:pPr marL="342900" indent="-342900">
              <a:buFont typeface="+mj-lt"/>
              <a:buAutoNum type="arabicPeriod"/>
            </a:pPr>
            <a:r>
              <a:rPr lang="en-US" dirty="0" smtClean="0"/>
              <a:t>Swift slide system (draw sheet)</a:t>
            </a:r>
          </a:p>
          <a:p>
            <a:pPr marL="342900" indent="-342900">
              <a:buFont typeface="+mj-lt"/>
              <a:buAutoNum type="arabicPeriod"/>
            </a:pPr>
            <a:endParaRPr lang="en-US" dirty="0"/>
          </a:p>
          <a:p>
            <a:endParaRPr lang="en-US" dirty="0" smtClean="0"/>
          </a:p>
          <a:p>
            <a:pPr marL="342900" indent="-342900">
              <a:buFont typeface="+mj-lt"/>
              <a:buAutoNum type="arabicPeriod"/>
            </a:pPr>
            <a:endParaRPr lang="en-US" dirty="0"/>
          </a:p>
        </p:txBody>
      </p:sp>
    </p:spTree>
    <p:extLst>
      <p:ext uri="{BB962C8B-B14F-4D97-AF65-F5344CB8AC3E}">
        <p14:creationId xmlns:p14="http://schemas.microsoft.com/office/powerpoint/2010/main" val="2632236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 Patient Handling Knowledge Review</a:t>
            </a:r>
            <a:endParaRPr lang="en-US" dirty="0"/>
          </a:p>
        </p:txBody>
      </p:sp>
      <p:sp>
        <p:nvSpPr>
          <p:cNvPr id="3" name="Content Placeholder 2"/>
          <p:cNvSpPr>
            <a:spLocks noGrp="1"/>
          </p:cNvSpPr>
          <p:nvPr>
            <p:ph sz="quarter" idx="13"/>
          </p:nvPr>
        </p:nvSpPr>
        <p:spPr/>
        <p:txBody>
          <a:bodyPr>
            <a:normAutofit/>
          </a:bodyPr>
          <a:lstStyle/>
          <a:p>
            <a:r>
              <a:rPr lang="en-US" b="1" dirty="0" smtClean="0"/>
              <a:t>Question 7</a:t>
            </a:r>
          </a:p>
          <a:p>
            <a:r>
              <a:rPr lang="en-US" dirty="0" smtClean="0"/>
              <a:t>For a patient deemed supervised patient transfer, how much assistance should the patient require?</a:t>
            </a:r>
          </a:p>
          <a:p>
            <a:endParaRPr lang="en-US" dirty="0" smtClean="0"/>
          </a:p>
          <a:p>
            <a:pPr marL="342900" indent="-342900">
              <a:buFont typeface="+mj-lt"/>
              <a:buAutoNum type="arabicPeriod"/>
            </a:pPr>
            <a:r>
              <a:rPr lang="en-US" dirty="0" smtClean="0"/>
              <a:t>Hand-hold</a:t>
            </a:r>
          </a:p>
          <a:p>
            <a:pPr marL="342900" indent="-342900">
              <a:buFont typeface="+mj-lt"/>
              <a:buAutoNum type="arabicPeriod"/>
            </a:pPr>
            <a:endParaRPr lang="en-US" dirty="0"/>
          </a:p>
          <a:p>
            <a:pPr marL="342900" indent="-342900">
              <a:buFont typeface="+mj-lt"/>
              <a:buAutoNum type="arabicPeriod"/>
            </a:pPr>
            <a:r>
              <a:rPr lang="en-US" dirty="0" smtClean="0"/>
              <a:t>Support at iliac crest</a:t>
            </a:r>
          </a:p>
          <a:p>
            <a:pPr marL="342900" indent="-342900">
              <a:buFont typeface="+mj-lt"/>
              <a:buAutoNum type="arabicPeriod"/>
            </a:pPr>
            <a:endParaRPr lang="en-US" dirty="0"/>
          </a:p>
          <a:p>
            <a:pPr marL="342900" indent="-342900">
              <a:buFont typeface="+mj-lt"/>
              <a:buAutoNum type="arabicPeriod"/>
            </a:pPr>
            <a:r>
              <a:rPr lang="en-US" dirty="0" smtClean="0"/>
              <a:t>Verbal cues only</a:t>
            </a:r>
          </a:p>
          <a:p>
            <a:pPr marL="342900" indent="-342900">
              <a:buFont typeface="+mj-lt"/>
              <a:buAutoNum type="arabicPeriod"/>
            </a:pPr>
            <a:endParaRPr lang="en-US" dirty="0"/>
          </a:p>
          <a:p>
            <a:pPr marL="342900" indent="-342900">
              <a:buFont typeface="+mj-lt"/>
              <a:buAutoNum type="arabicPeriod"/>
            </a:pPr>
            <a:r>
              <a:rPr lang="en-US" dirty="0" smtClean="0"/>
              <a:t>25% assistance</a:t>
            </a:r>
          </a:p>
          <a:p>
            <a:pPr marL="342900" indent="-342900">
              <a:buFont typeface="+mj-lt"/>
              <a:buAutoNum type="arabicPeriod"/>
            </a:pPr>
            <a:endParaRPr lang="en-US" dirty="0"/>
          </a:p>
          <a:p>
            <a:endParaRPr lang="en-US" dirty="0" smtClean="0"/>
          </a:p>
          <a:p>
            <a:pPr marL="342900" indent="-342900">
              <a:buFont typeface="+mj-lt"/>
              <a:buAutoNum type="arabicPeriod"/>
            </a:pPr>
            <a:endParaRPr lang="en-US" dirty="0"/>
          </a:p>
        </p:txBody>
      </p:sp>
    </p:spTree>
    <p:extLst>
      <p:ext uri="{BB962C8B-B14F-4D97-AF65-F5344CB8AC3E}">
        <p14:creationId xmlns:p14="http://schemas.microsoft.com/office/powerpoint/2010/main" val="171682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 Patient Handling Knowledge Review</a:t>
            </a:r>
            <a:endParaRPr lang="en-US" dirty="0"/>
          </a:p>
        </p:txBody>
      </p:sp>
      <p:sp>
        <p:nvSpPr>
          <p:cNvPr id="3" name="Content Placeholder 2"/>
          <p:cNvSpPr>
            <a:spLocks noGrp="1"/>
          </p:cNvSpPr>
          <p:nvPr>
            <p:ph sz="quarter" idx="13"/>
          </p:nvPr>
        </p:nvSpPr>
        <p:spPr/>
        <p:txBody>
          <a:bodyPr>
            <a:normAutofit fontScale="92500" lnSpcReduction="10000"/>
          </a:bodyPr>
          <a:lstStyle/>
          <a:p>
            <a:r>
              <a:rPr lang="en-US" b="1" dirty="0" smtClean="0"/>
              <a:t>Question 8</a:t>
            </a:r>
          </a:p>
          <a:p>
            <a:r>
              <a:rPr lang="en-US" dirty="0" smtClean="0"/>
              <a:t>Prior to using a lift device and sling, employees/students should both check for the following?</a:t>
            </a:r>
          </a:p>
          <a:p>
            <a:endParaRPr lang="en-US" dirty="0" smtClean="0"/>
          </a:p>
          <a:p>
            <a:pPr marL="342900" indent="-342900">
              <a:buFont typeface="+mj-lt"/>
              <a:buAutoNum type="arabicPeriod"/>
            </a:pPr>
            <a:r>
              <a:rPr lang="en-US" dirty="0" smtClean="0"/>
              <a:t>Holes or loose stitching on the sling</a:t>
            </a:r>
          </a:p>
          <a:p>
            <a:pPr marL="342900" indent="-342900">
              <a:buFont typeface="+mj-lt"/>
              <a:buAutoNum type="arabicPeriod"/>
            </a:pPr>
            <a:endParaRPr lang="en-US" dirty="0"/>
          </a:p>
          <a:p>
            <a:pPr marL="342900" indent="-342900">
              <a:buFont typeface="+mj-lt"/>
              <a:buAutoNum type="arabicPeriod"/>
            </a:pPr>
            <a:r>
              <a:rPr lang="en-US" dirty="0" smtClean="0"/>
              <a:t>Rips or fraying</a:t>
            </a:r>
          </a:p>
          <a:p>
            <a:pPr marL="342900" indent="-342900">
              <a:buFont typeface="+mj-lt"/>
              <a:buAutoNum type="arabicPeriod"/>
            </a:pPr>
            <a:endParaRPr lang="en-US" dirty="0"/>
          </a:p>
          <a:p>
            <a:pPr marL="342900" indent="-342900">
              <a:buFont typeface="+mj-lt"/>
              <a:buAutoNum type="arabicPeriod"/>
            </a:pPr>
            <a:r>
              <a:rPr lang="en-US" dirty="0" smtClean="0"/>
              <a:t>Missing tabs on the carry bar</a:t>
            </a:r>
          </a:p>
          <a:p>
            <a:pPr marL="342900" indent="-342900">
              <a:buFont typeface="+mj-lt"/>
              <a:buAutoNum type="arabicPeriod"/>
            </a:pPr>
            <a:endParaRPr lang="en-US" dirty="0"/>
          </a:p>
          <a:p>
            <a:pPr marL="342900" indent="-342900">
              <a:buFont typeface="+mj-lt"/>
              <a:buAutoNum type="arabicPeriod"/>
            </a:pPr>
            <a:r>
              <a:rPr lang="en-US" dirty="0" smtClean="0"/>
              <a:t>Lift not charging</a:t>
            </a:r>
          </a:p>
          <a:p>
            <a:pPr marL="342900" indent="-342900">
              <a:buFont typeface="+mj-lt"/>
              <a:buAutoNum type="arabicPeriod"/>
            </a:pPr>
            <a:endParaRPr lang="en-US" dirty="0"/>
          </a:p>
          <a:p>
            <a:pPr marL="342900" indent="-342900">
              <a:buFont typeface="+mj-lt"/>
              <a:buAutoNum type="arabicPeriod"/>
            </a:pPr>
            <a:r>
              <a:rPr lang="en-US" dirty="0" smtClean="0"/>
              <a:t>All answers are correct</a:t>
            </a:r>
          </a:p>
          <a:p>
            <a:pPr marL="342900" indent="-342900">
              <a:buFont typeface="+mj-lt"/>
              <a:buAutoNum type="arabicPeriod"/>
            </a:pPr>
            <a:endParaRPr lang="en-US" dirty="0"/>
          </a:p>
          <a:p>
            <a:endParaRPr lang="en-US" dirty="0" smtClean="0"/>
          </a:p>
          <a:p>
            <a:pPr marL="342900" indent="-342900">
              <a:buFont typeface="+mj-lt"/>
              <a:buAutoNum type="arabicPeriod"/>
            </a:pPr>
            <a:endParaRPr lang="en-US" dirty="0"/>
          </a:p>
        </p:txBody>
      </p:sp>
    </p:spTree>
    <p:extLst>
      <p:ext uri="{BB962C8B-B14F-4D97-AF65-F5344CB8AC3E}">
        <p14:creationId xmlns:p14="http://schemas.microsoft.com/office/powerpoint/2010/main" val="1101423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 Patient Handling Knowledge Review</a:t>
            </a:r>
            <a:endParaRPr lang="en-US" dirty="0"/>
          </a:p>
        </p:txBody>
      </p:sp>
      <p:sp>
        <p:nvSpPr>
          <p:cNvPr id="3" name="Content Placeholder 2"/>
          <p:cNvSpPr>
            <a:spLocks noGrp="1"/>
          </p:cNvSpPr>
          <p:nvPr>
            <p:ph sz="quarter" idx="13"/>
          </p:nvPr>
        </p:nvSpPr>
        <p:spPr/>
        <p:txBody>
          <a:bodyPr>
            <a:normAutofit/>
          </a:bodyPr>
          <a:lstStyle/>
          <a:p>
            <a:r>
              <a:rPr lang="en-US" b="1" dirty="0" smtClean="0"/>
              <a:t>Question 9</a:t>
            </a:r>
          </a:p>
          <a:p>
            <a:r>
              <a:rPr lang="en-US" dirty="0" smtClean="0"/>
              <a:t>If a patient is only able to fully weight bear through one leg, a sit/stand device can be used?</a:t>
            </a:r>
          </a:p>
          <a:p>
            <a:endParaRPr lang="en-US" dirty="0" smtClean="0"/>
          </a:p>
          <a:p>
            <a:pPr marL="342900" indent="-342900">
              <a:buFont typeface="+mj-lt"/>
              <a:buAutoNum type="arabicPeriod"/>
            </a:pPr>
            <a:r>
              <a:rPr lang="en-US" dirty="0" smtClean="0"/>
              <a:t>True</a:t>
            </a:r>
          </a:p>
          <a:p>
            <a:pPr marL="342900" indent="-342900">
              <a:buFont typeface="+mj-lt"/>
              <a:buAutoNum type="arabicPeriod"/>
            </a:pPr>
            <a:endParaRPr lang="en-US" dirty="0"/>
          </a:p>
          <a:p>
            <a:pPr marL="342900" indent="-342900">
              <a:buFont typeface="+mj-lt"/>
              <a:buAutoNum type="arabicPeriod"/>
            </a:pPr>
            <a:r>
              <a:rPr lang="en-US" dirty="0" smtClean="0"/>
              <a:t>False</a:t>
            </a:r>
          </a:p>
          <a:p>
            <a:pPr marL="342900" indent="-342900">
              <a:buFont typeface="+mj-lt"/>
              <a:buAutoNum type="arabicPeriod"/>
            </a:pPr>
            <a:endParaRPr lang="en-US" dirty="0"/>
          </a:p>
          <a:p>
            <a:pPr marL="342900" indent="-342900">
              <a:buFont typeface="+mj-lt"/>
              <a:buAutoNum type="arabicPeriod"/>
            </a:pPr>
            <a:endParaRPr lang="en-US" dirty="0"/>
          </a:p>
          <a:p>
            <a:pPr marL="342900" indent="-342900">
              <a:buFont typeface="+mj-lt"/>
              <a:buAutoNum type="arabicPeriod"/>
            </a:pPr>
            <a:endParaRPr lang="en-US" dirty="0" smtClean="0"/>
          </a:p>
          <a:p>
            <a:endParaRPr lang="en-US" dirty="0" smtClean="0"/>
          </a:p>
          <a:p>
            <a:pPr marL="342900" indent="-342900">
              <a:buFont typeface="+mj-lt"/>
              <a:buAutoNum type="arabicPeriod"/>
            </a:pPr>
            <a:endParaRPr lang="en-US" dirty="0"/>
          </a:p>
          <a:p>
            <a:endParaRPr lang="en-US" dirty="0" smtClean="0"/>
          </a:p>
          <a:p>
            <a:pPr marL="342900" indent="-342900">
              <a:buFont typeface="+mj-lt"/>
              <a:buAutoNum type="arabicPeriod"/>
            </a:pPr>
            <a:endParaRPr lang="en-US" dirty="0"/>
          </a:p>
        </p:txBody>
      </p:sp>
    </p:spTree>
    <p:extLst>
      <p:ext uri="{BB962C8B-B14F-4D97-AF65-F5344CB8AC3E}">
        <p14:creationId xmlns:p14="http://schemas.microsoft.com/office/powerpoint/2010/main" val="11976278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 Patient Handling Knowledge Review</a:t>
            </a:r>
            <a:endParaRPr lang="en-US" dirty="0"/>
          </a:p>
        </p:txBody>
      </p:sp>
      <p:sp>
        <p:nvSpPr>
          <p:cNvPr id="3" name="Content Placeholder 2"/>
          <p:cNvSpPr>
            <a:spLocks noGrp="1"/>
          </p:cNvSpPr>
          <p:nvPr>
            <p:ph sz="quarter" idx="13"/>
          </p:nvPr>
        </p:nvSpPr>
        <p:spPr/>
        <p:txBody>
          <a:bodyPr>
            <a:normAutofit/>
          </a:bodyPr>
          <a:lstStyle/>
          <a:p>
            <a:r>
              <a:rPr lang="en-US" b="1" dirty="0" smtClean="0"/>
              <a:t>Question 10</a:t>
            </a:r>
          </a:p>
          <a:p>
            <a:r>
              <a:rPr lang="en-US" dirty="0" smtClean="0"/>
              <a:t>Who can staff/students contact if they have any further questions regarding Safe Patient Handling?</a:t>
            </a:r>
          </a:p>
          <a:p>
            <a:endParaRPr lang="en-US" dirty="0" smtClean="0"/>
          </a:p>
          <a:p>
            <a:pPr marL="342900" indent="-342900">
              <a:buFont typeface="+mj-lt"/>
              <a:buAutoNum type="arabicPeriod"/>
            </a:pPr>
            <a:r>
              <a:rPr lang="en-US" dirty="0" smtClean="0"/>
              <a:t>Department Manager</a:t>
            </a:r>
          </a:p>
          <a:p>
            <a:pPr marL="342900" indent="-342900">
              <a:buFont typeface="+mj-lt"/>
              <a:buAutoNum type="arabicPeriod"/>
            </a:pPr>
            <a:endParaRPr lang="en-US" dirty="0"/>
          </a:p>
          <a:p>
            <a:pPr marL="342900" indent="-342900">
              <a:buFont typeface="+mj-lt"/>
              <a:buAutoNum type="arabicPeriod"/>
            </a:pPr>
            <a:r>
              <a:rPr lang="en-US" dirty="0" smtClean="0"/>
              <a:t>Risk</a:t>
            </a:r>
          </a:p>
          <a:p>
            <a:pPr marL="342900" indent="-342900">
              <a:buFont typeface="+mj-lt"/>
              <a:buAutoNum type="arabicPeriod"/>
            </a:pPr>
            <a:endParaRPr lang="en-US" dirty="0"/>
          </a:p>
          <a:p>
            <a:pPr marL="342900" indent="-342900">
              <a:buFont typeface="+mj-lt"/>
              <a:buAutoNum type="arabicPeriod"/>
            </a:pPr>
            <a:r>
              <a:rPr lang="en-US" dirty="0" smtClean="0"/>
              <a:t>Injury Prevention Consultants</a:t>
            </a:r>
          </a:p>
          <a:p>
            <a:pPr marL="342900" indent="-342900">
              <a:buFont typeface="+mj-lt"/>
              <a:buAutoNum type="arabicPeriod"/>
            </a:pPr>
            <a:endParaRPr lang="en-US" dirty="0"/>
          </a:p>
          <a:p>
            <a:pPr marL="342900" indent="-342900">
              <a:buFont typeface="+mj-lt"/>
              <a:buAutoNum type="arabicPeriod"/>
            </a:pPr>
            <a:r>
              <a:rPr lang="en-US" dirty="0" smtClean="0"/>
              <a:t>1 &amp; 3</a:t>
            </a:r>
          </a:p>
          <a:p>
            <a:pPr marL="342900" indent="-342900">
              <a:buFont typeface="+mj-lt"/>
              <a:buAutoNum type="arabicPeriod"/>
            </a:pPr>
            <a:endParaRPr lang="en-US" dirty="0"/>
          </a:p>
          <a:p>
            <a:pPr marL="342900" indent="-342900">
              <a:buFont typeface="+mj-lt"/>
              <a:buAutoNum type="arabicPeriod"/>
            </a:pPr>
            <a:endParaRPr lang="en-US" dirty="0"/>
          </a:p>
          <a:p>
            <a:pPr marL="342900" indent="-342900">
              <a:buFont typeface="+mj-lt"/>
              <a:buAutoNum type="arabicPeriod"/>
            </a:pPr>
            <a:endParaRPr lang="en-US" dirty="0" smtClean="0"/>
          </a:p>
          <a:p>
            <a:endParaRPr lang="en-US" dirty="0" smtClean="0"/>
          </a:p>
          <a:p>
            <a:pPr marL="342900" indent="-342900">
              <a:buFont typeface="+mj-lt"/>
              <a:buAutoNum type="arabicPeriod"/>
            </a:pPr>
            <a:endParaRPr lang="en-US" dirty="0"/>
          </a:p>
          <a:p>
            <a:endParaRPr lang="en-US" dirty="0" smtClean="0"/>
          </a:p>
          <a:p>
            <a:pPr marL="342900" indent="-342900">
              <a:buFont typeface="+mj-lt"/>
              <a:buAutoNum type="arabicPeriod"/>
            </a:pPr>
            <a:endParaRPr lang="en-US" dirty="0"/>
          </a:p>
        </p:txBody>
      </p:sp>
    </p:spTree>
    <p:extLst>
      <p:ext uri="{BB962C8B-B14F-4D97-AF65-F5344CB8AC3E}">
        <p14:creationId xmlns:p14="http://schemas.microsoft.com/office/powerpoint/2010/main" val="4028556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908720"/>
            <a:ext cx="8229600" cy="792088"/>
          </a:xfrm>
        </p:spPr>
        <p:txBody>
          <a:bodyPr/>
          <a:lstStyle/>
          <a:p>
            <a:r>
              <a:rPr lang="en-US" sz="2800" dirty="0" smtClean="0"/>
              <a:t>Safe Patient Handling Knowledge Review- How Did You Do?</a:t>
            </a:r>
            <a:endParaRPr lang="en-US" sz="2800" dirty="0"/>
          </a:p>
        </p:txBody>
      </p:sp>
      <p:sp>
        <p:nvSpPr>
          <p:cNvPr id="3" name="Content Placeholder 2"/>
          <p:cNvSpPr>
            <a:spLocks noGrp="1"/>
          </p:cNvSpPr>
          <p:nvPr>
            <p:ph sz="quarter" idx="13"/>
          </p:nvPr>
        </p:nvSpPr>
        <p:spPr/>
        <p:txBody>
          <a:bodyPr/>
          <a:lstStyle/>
          <a:p>
            <a:r>
              <a:rPr lang="en-US" b="1" dirty="0" smtClean="0"/>
              <a:t>Question 1</a:t>
            </a:r>
          </a:p>
          <a:p>
            <a:r>
              <a:rPr lang="en-US" dirty="0" smtClean="0"/>
              <a:t>When manually transferring a patient, a location where you may grip and cause injury to the patient is:</a:t>
            </a:r>
          </a:p>
          <a:p>
            <a:endParaRPr lang="en-US" dirty="0"/>
          </a:p>
          <a:p>
            <a:pPr marL="342900" indent="-342900">
              <a:buFont typeface="+mj-lt"/>
              <a:buAutoNum type="arabicPeriod"/>
            </a:pPr>
            <a:r>
              <a:rPr lang="en-US" dirty="0" smtClean="0"/>
              <a:t>Iliac crest</a:t>
            </a:r>
          </a:p>
          <a:p>
            <a:pPr marL="342900" indent="-342900">
              <a:buFont typeface="+mj-lt"/>
              <a:buAutoNum type="arabicPeriod"/>
            </a:pPr>
            <a:endParaRPr lang="en-US" dirty="0"/>
          </a:p>
          <a:p>
            <a:pPr marL="342900" indent="-342900">
              <a:buFont typeface="+mj-lt"/>
              <a:buAutoNum type="arabicPeriod"/>
            </a:pPr>
            <a:r>
              <a:rPr lang="en-US" dirty="0" smtClean="0"/>
              <a:t>Belt loop</a:t>
            </a:r>
          </a:p>
          <a:p>
            <a:pPr marL="342900" indent="-342900">
              <a:buFont typeface="+mj-lt"/>
              <a:buAutoNum type="arabicPeriod"/>
            </a:pPr>
            <a:endParaRPr lang="en-US" dirty="0"/>
          </a:p>
          <a:p>
            <a:pPr marL="342900" indent="-342900">
              <a:buFont typeface="+mj-lt"/>
              <a:buAutoNum type="arabicPeriod"/>
            </a:pPr>
            <a:r>
              <a:rPr lang="en-US" b="1" dirty="0" smtClean="0">
                <a:solidFill>
                  <a:srgbClr val="FF0000"/>
                </a:solidFill>
              </a:rPr>
              <a:t>Under shoulder (axilla)- Correct</a:t>
            </a:r>
          </a:p>
          <a:p>
            <a:pPr marL="342900" indent="-342900">
              <a:buFont typeface="+mj-lt"/>
              <a:buAutoNum type="arabicPeriod"/>
            </a:pPr>
            <a:endParaRPr lang="en-US" dirty="0"/>
          </a:p>
          <a:p>
            <a:pPr marL="342900" indent="-342900">
              <a:buFont typeface="+mj-lt"/>
              <a:buAutoNum type="arabicPeriod"/>
            </a:pPr>
            <a:r>
              <a:rPr lang="en-US" dirty="0" smtClean="0"/>
              <a:t>Hand</a:t>
            </a:r>
          </a:p>
          <a:p>
            <a:pPr marL="342900" indent="-342900">
              <a:buFont typeface="+mj-lt"/>
              <a:buAutoNum type="arabicPeriod"/>
            </a:pPr>
            <a:endParaRPr lang="en-US" dirty="0"/>
          </a:p>
        </p:txBody>
      </p:sp>
    </p:spTree>
    <p:extLst>
      <p:ext uri="{BB962C8B-B14F-4D97-AF65-F5344CB8AC3E}">
        <p14:creationId xmlns:p14="http://schemas.microsoft.com/office/powerpoint/2010/main" val="11027670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908720"/>
            <a:ext cx="8229600" cy="864096"/>
          </a:xfrm>
        </p:spPr>
        <p:txBody>
          <a:bodyPr/>
          <a:lstStyle/>
          <a:p>
            <a:r>
              <a:rPr lang="en-US" sz="2800" dirty="0"/>
              <a:t>Safe Patient Handling Knowledge Review- How Did You Do?</a:t>
            </a:r>
          </a:p>
        </p:txBody>
      </p:sp>
      <p:sp>
        <p:nvSpPr>
          <p:cNvPr id="3" name="Content Placeholder 2"/>
          <p:cNvSpPr>
            <a:spLocks noGrp="1"/>
          </p:cNvSpPr>
          <p:nvPr>
            <p:ph sz="quarter" idx="13"/>
          </p:nvPr>
        </p:nvSpPr>
        <p:spPr/>
        <p:txBody>
          <a:bodyPr/>
          <a:lstStyle/>
          <a:p>
            <a:r>
              <a:rPr lang="en-US" b="1" dirty="0" smtClean="0"/>
              <a:t>Question 2</a:t>
            </a:r>
          </a:p>
          <a:p>
            <a:r>
              <a:rPr lang="en-US" dirty="0" smtClean="0"/>
              <a:t>When would you absolutely need to apply the brakes on a portable lift?</a:t>
            </a:r>
          </a:p>
          <a:p>
            <a:endParaRPr lang="en-US" dirty="0"/>
          </a:p>
          <a:p>
            <a:pPr marL="342900" indent="-342900">
              <a:buFont typeface="+mj-lt"/>
              <a:buAutoNum type="arabicPeriod"/>
            </a:pPr>
            <a:r>
              <a:rPr lang="en-US" dirty="0" smtClean="0"/>
              <a:t>Transferring from bed to chair</a:t>
            </a:r>
          </a:p>
          <a:p>
            <a:pPr marL="342900" indent="-342900">
              <a:buFont typeface="+mj-lt"/>
              <a:buAutoNum type="arabicPeriod"/>
            </a:pPr>
            <a:endParaRPr lang="en-US" dirty="0"/>
          </a:p>
          <a:p>
            <a:pPr marL="342900" indent="-342900">
              <a:buFont typeface="+mj-lt"/>
              <a:buAutoNum type="arabicPeriod"/>
            </a:pPr>
            <a:r>
              <a:rPr lang="en-US" b="1" dirty="0" smtClean="0">
                <a:solidFill>
                  <a:srgbClr val="FF0000"/>
                </a:solidFill>
              </a:rPr>
              <a:t>Transferring a patient off the floor onto bed - Correct</a:t>
            </a:r>
          </a:p>
          <a:p>
            <a:pPr marL="342900" indent="-342900">
              <a:buFont typeface="+mj-lt"/>
              <a:buAutoNum type="arabicPeriod"/>
            </a:pPr>
            <a:endParaRPr lang="en-US" dirty="0"/>
          </a:p>
          <a:p>
            <a:pPr marL="342900" indent="-342900">
              <a:buFont typeface="+mj-lt"/>
              <a:buAutoNum type="arabicPeriod"/>
            </a:pPr>
            <a:r>
              <a:rPr lang="en-US" dirty="0" smtClean="0"/>
              <a:t>Transferring from a chair to toilet</a:t>
            </a:r>
          </a:p>
          <a:p>
            <a:pPr marL="342900" indent="-342900">
              <a:buFont typeface="+mj-lt"/>
              <a:buAutoNum type="arabicPeriod"/>
            </a:pPr>
            <a:endParaRPr lang="en-US" dirty="0"/>
          </a:p>
          <a:p>
            <a:pPr marL="342900" indent="-342900">
              <a:buFont typeface="+mj-lt"/>
              <a:buAutoNum type="arabicPeriod"/>
            </a:pPr>
            <a:r>
              <a:rPr lang="en-US" dirty="0" smtClean="0"/>
              <a:t>None of the above</a:t>
            </a:r>
          </a:p>
          <a:p>
            <a:pPr marL="342900" indent="-342900">
              <a:buFont typeface="+mj-lt"/>
              <a:buAutoNum type="arabicPeriod"/>
            </a:pPr>
            <a:endParaRPr lang="en-US" dirty="0"/>
          </a:p>
        </p:txBody>
      </p:sp>
    </p:spTree>
    <p:extLst>
      <p:ext uri="{BB962C8B-B14F-4D97-AF65-F5344CB8AC3E}">
        <p14:creationId xmlns:p14="http://schemas.microsoft.com/office/powerpoint/2010/main" val="38051225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908720"/>
            <a:ext cx="8229600" cy="792088"/>
          </a:xfrm>
        </p:spPr>
        <p:txBody>
          <a:bodyPr/>
          <a:lstStyle/>
          <a:p>
            <a:r>
              <a:rPr lang="en-US" sz="2800" dirty="0"/>
              <a:t>Safe Patient Handling Knowledge Review- How Did You Do?</a:t>
            </a:r>
          </a:p>
        </p:txBody>
      </p:sp>
      <p:sp>
        <p:nvSpPr>
          <p:cNvPr id="3" name="Content Placeholder 2"/>
          <p:cNvSpPr>
            <a:spLocks noGrp="1"/>
          </p:cNvSpPr>
          <p:nvPr>
            <p:ph sz="quarter" idx="13"/>
          </p:nvPr>
        </p:nvSpPr>
        <p:spPr/>
        <p:txBody>
          <a:bodyPr/>
          <a:lstStyle/>
          <a:p>
            <a:r>
              <a:rPr lang="en-US" b="1" dirty="0" smtClean="0"/>
              <a:t>Question 3</a:t>
            </a:r>
          </a:p>
          <a:p>
            <a:r>
              <a:rPr lang="en-US" dirty="0" smtClean="0"/>
              <a:t>When manually transferring a patient, proper body mechanics are?</a:t>
            </a:r>
          </a:p>
          <a:p>
            <a:endParaRPr lang="en-US" dirty="0"/>
          </a:p>
          <a:p>
            <a:pPr marL="342900" indent="-342900">
              <a:buFont typeface="+mj-lt"/>
              <a:buAutoNum type="arabicPeriod"/>
            </a:pPr>
            <a:r>
              <a:rPr lang="en-US" b="1" dirty="0" smtClean="0">
                <a:solidFill>
                  <a:srgbClr val="FF0000"/>
                </a:solidFill>
              </a:rPr>
              <a:t>Straight back and bent knees- Correct</a:t>
            </a:r>
          </a:p>
          <a:p>
            <a:pPr marL="342900" indent="-342900">
              <a:buFont typeface="+mj-lt"/>
              <a:buAutoNum type="arabicPeriod"/>
            </a:pPr>
            <a:endParaRPr lang="en-US" dirty="0"/>
          </a:p>
          <a:p>
            <a:pPr marL="342900" indent="-342900">
              <a:buFont typeface="+mj-lt"/>
              <a:buAutoNum type="arabicPeriod"/>
            </a:pPr>
            <a:r>
              <a:rPr lang="en-US" dirty="0" smtClean="0"/>
              <a:t>Bent back and straight knees</a:t>
            </a:r>
          </a:p>
          <a:p>
            <a:pPr marL="342900" indent="-342900">
              <a:buFont typeface="+mj-lt"/>
              <a:buAutoNum type="arabicPeriod"/>
            </a:pPr>
            <a:endParaRPr lang="en-US" dirty="0"/>
          </a:p>
          <a:p>
            <a:pPr marL="342900" indent="-342900">
              <a:buFont typeface="+mj-lt"/>
              <a:buAutoNum type="arabicPeriod"/>
            </a:pPr>
            <a:r>
              <a:rPr lang="en-US" dirty="0" smtClean="0"/>
              <a:t>Straight knees and straight back</a:t>
            </a:r>
          </a:p>
          <a:p>
            <a:pPr marL="342900" indent="-342900">
              <a:buFont typeface="+mj-lt"/>
              <a:buAutoNum type="arabicPeriod"/>
            </a:pPr>
            <a:endParaRPr lang="en-US" dirty="0"/>
          </a:p>
          <a:p>
            <a:pPr marL="342900" indent="-342900">
              <a:buFont typeface="+mj-lt"/>
              <a:buAutoNum type="arabicPeriod"/>
            </a:pPr>
            <a:r>
              <a:rPr lang="en-US" dirty="0" smtClean="0"/>
              <a:t>None of the above</a:t>
            </a:r>
          </a:p>
          <a:p>
            <a:pPr marL="342900" indent="-342900">
              <a:buFont typeface="+mj-lt"/>
              <a:buAutoNum type="arabicPeriod"/>
            </a:pPr>
            <a:endParaRPr lang="en-US" dirty="0"/>
          </a:p>
        </p:txBody>
      </p:sp>
    </p:spTree>
    <p:extLst>
      <p:ext uri="{BB962C8B-B14F-4D97-AF65-F5344CB8AC3E}">
        <p14:creationId xmlns:p14="http://schemas.microsoft.com/office/powerpoint/2010/main" val="21817756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908720"/>
            <a:ext cx="8229600" cy="792088"/>
          </a:xfrm>
        </p:spPr>
        <p:txBody>
          <a:bodyPr/>
          <a:lstStyle/>
          <a:p>
            <a:r>
              <a:rPr lang="en-US" sz="2800" dirty="0"/>
              <a:t>Safe Patient Handling Knowledge Review- How Did You Do?</a:t>
            </a:r>
          </a:p>
        </p:txBody>
      </p:sp>
      <p:sp>
        <p:nvSpPr>
          <p:cNvPr id="3" name="Content Placeholder 2"/>
          <p:cNvSpPr>
            <a:spLocks noGrp="1"/>
          </p:cNvSpPr>
          <p:nvPr>
            <p:ph sz="quarter" idx="13"/>
          </p:nvPr>
        </p:nvSpPr>
        <p:spPr/>
        <p:txBody>
          <a:bodyPr/>
          <a:lstStyle/>
          <a:p>
            <a:r>
              <a:rPr lang="en-US" b="1" dirty="0" smtClean="0"/>
              <a:t>Question 4</a:t>
            </a:r>
          </a:p>
          <a:p>
            <a:r>
              <a:rPr lang="en-US" dirty="0" smtClean="0"/>
              <a:t>What is the minimum number of staff required when using </a:t>
            </a:r>
            <a:r>
              <a:rPr lang="en-US" b="1" dirty="0" smtClean="0"/>
              <a:t>any</a:t>
            </a:r>
            <a:r>
              <a:rPr lang="en-US" dirty="0" smtClean="0"/>
              <a:t> mechanical lift device?</a:t>
            </a:r>
          </a:p>
          <a:p>
            <a:endParaRPr lang="en-US" dirty="0"/>
          </a:p>
          <a:p>
            <a:pPr marL="342900" indent="-342900">
              <a:buFont typeface="+mj-lt"/>
              <a:buAutoNum type="arabicPeriod"/>
            </a:pPr>
            <a:r>
              <a:rPr lang="en-US" dirty="0" smtClean="0"/>
              <a:t>One</a:t>
            </a:r>
          </a:p>
          <a:p>
            <a:pPr marL="342900" indent="-342900">
              <a:buFont typeface="+mj-lt"/>
              <a:buAutoNum type="arabicPeriod"/>
            </a:pPr>
            <a:endParaRPr lang="en-US" dirty="0"/>
          </a:p>
          <a:p>
            <a:pPr marL="342900" indent="-342900">
              <a:buFont typeface="+mj-lt"/>
              <a:buAutoNum type="arabicPeriod"/>
            </a:pPr>
            <a:r>
              <a:rPr lang="en-US" b="1" dirty="0" smtClean="0">
                <a:solidFill>
                  <a:srgbClr val="FF0000"/>
                </a:solidFill>
              </a:rPr>
              <a:t>Two- Correct</a:t>
            </a:r>
          </a:p>
          <a:p>
            <a:pPr marL="342900" indent="-342900">
              <a:buFont typeface="+mj-lt"/>
              <a:buAutoNum type="arabicPeriod"/>
            </a:pPr>
            <a:endParaRPr lang="en-US" dirty="0"/>
          </a:p>
          <a:p>
            <a:pPr marL="342900" indent="-342900">
              <a:buFont typeface="+mj-lt"/>
              <a:buAutoNum type="arabicPeriod"/>
            </a:pPr>
            <a:r>
              <a:rPr lang="en-US" dirty="0" smtClean="0"/>
              <a:t>Three</a:t>
            </a:r>
          </a:p>
          <a:p>
            <a:pPr marL="342900" indent="-342900">
              <a:buFont typeface="+mj-lt"/>
              <a:buAutoNum type="arabicPeriod"/>
            </a:pPr>
            <a:endParaRPr lang="en-US" dirty="0"/>
          </a:p>
          <a:p>
            <a:pPr marL="342900" indent="-342900">
              <a:buFont typeface="+mj-lt"/>
              <a:buAutoNum type="arabicPeriod"/>
            </a:pPr>
            <a:r>
              <a:rPr lang="en-US" dirty="0" smtClean="0"/>
              <a:t>Three plus</a:t>
            </a:r>
          </a:p>
          <a:p>
            <a:pPr marL="342900" indent="-342900">
              <a:buFont typeface="+mj-lt"/>
              <a:buAutoNum type="arabicPeriod"/>
            </a:pPr>
            <a:endParaRPr lang="en-US" dirty="0"/>
          </a:p>
        </p:txBody>
      </p:sp>
    </p:spTree>
    <p:extLst>
      <p:ext uri="{BB962C8B-B14F-4D97-AF65-F5344CB8AC3E}">
        <p14:creationId xmlns:p14="http://schemas.microsoft.com/office/powerpoint/2010/main" val="24973930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normAutofit lnSpcReduction="10000"/>
          </a:bodyPr>
          <a:lstStyle/>
          <a:p>
            <a:r>
              <a:rPr lang="en-US" b="1" dirty="0" smtClean="0"/>
              <a:t>Question 5</a:t>
            </a:r>
          </a:p>
          <a:p>
            <a:r>
              <a:rPr lang="en-US" dirty="0" smtClean="0"/>
              <a:t>Two scenarios in which the limb sling can be helpful are?</a:t>
            </a:r>
          </a:p>
          <a:p>
            <a:endParaRPr lang="en-US" dirty="0"/>
          </a:p>
          <a:p>
            <a:pPr marL="342900" indent="-342900">
              <a:buFont typeface="+mj-lt"/>
              <a:buAutoNum type="arabicPeriod"/>
            </a:pPr>
            <a:r>
              <a:rPr lang="en-US" dirty="0" smtClean="0"/>
              <a:t>Difficult catheter insertion</a:t>
            </a:r>
          </a:p>
          <a:p>
            <a:pPr marL="342900" indent="-342900">
              <a:buFont typeface="+mj-lt"/>
              <a:buAutoNum type="arabicPeriod"/>
            </a:pPr>
            <a:endParaRPr lang="en-US" dirty="0"/>
          </a:p>
          <a:p>
            <a:pPr marL="342900" indent="-342900">
              <a:buFont typeface="+mj-lt"/>
              <a:buAutoNum type="arabicPeriod"/>
            </a:pPr>
            <a:r>
              <a:rPr lang="en-US" dirty="0" smtClean="0"/>
              <a:t>Pannus or Apron holder</a:t>
            </a:r>
          </a:p>
          <a:p>
            <a:pPr marL="342900" indent="-342900">
              <a:buFont typeface="+mj-lt"/>
              <a:buAutoNum type="arabicPeriod"/>
            </a:pPr>
            <a:endParaRPr lang="en-US" dirty="0"/>
          </a:p>
          <a:p>
            <a:pPr marL="342900" indent="-342900">
              <a:buFont typeface="+mj-lt"/>
              <a:buAutoNum type="arabicPeriod"/>
            </a:pPr>
            <a:r>
              <a:rPr lang="en-US" b="1" dirty="0" smtClean="0">
                <a:solidFill>
                  <a:srgbClr val="FF0000"/>
                </a:solidFill>
              </a:rPr>
              <a:t>Difficult catheter insertion/pannus or Apron holder- Correct</a:t>
            </a:r>
          </a:p>
          <a:p>
            <a:pPr marL="342900" indent="-342900">
              <a:buFont typeface="+mj-lt"/>
              <a:buAutoNum type="arabicPeriod"/>
            </a:pPr>
            <a:endParaRPr lang="en-US" dirty="0"/>
          </a:p>
          <a:p>
            <a:pPr marL="342900" indent="-342900">
              <a:buFont typeface="+mj-lt"/>
              <a:buAutoNum type="arabicPeriod"/>
            </a:pPr>
            <a:r>
              <a:rPr lang="en-US" dirty="0" smtClean="0"/>
              <a:t>Supporting the patient’s head</a:t>
            </a:r>
          </a:p>
          <a:p>
            <a:pPr marL="342900" indent="-342900">
              <a:buFont typeface="+mj-lt"/>
              <a:buAutoNum type="arabicPeriod"/>
            </a:pPr>
            <a:endParaRPr lang="en-US" dirty="0"/>
          </a:p>
          <a:p>
            <a:pPr marL="342900" indent="-342900">
              <a:buFont typeface="+mj-lt"/>
              <a:buAutoNum type="arabicPeriod"/>
            </a:pPr>
            <a:r>
              <a:rPr lang="en-US" dirty="0" smtClean="0"/>
              <a:t>Pannus or Apron holder/Supporting the patient’s head</a:t>
            </a:r>
          </a:p>
          <a:p>
            <a:pPr marL="342900" indent="-342900">
              <a:buFont typeface="+mj-lt"/>
              <a:buAutoNum type="arabicPeriod"/>
            </a:pPr>
            <a:endParaRPr lang="en-US" dirty="0"/>
          </a:p>
        </p:txBody>
      </p:sp>
      <p:sp>
        <p:nvSpPr>
          <p:cNvPr id="4" name="Title 3"/>
          <p:cNvSpPr>
            <a:spLocks noGrp="1"/>
          </p:cNvSpPr>
          <p:nvPr>
            <p:ph type="title"/>
          </p:nvPr>
        </p:nvSpPr>
        <p:spPr>
          <a:xfrm>
            <a:off x="395536" y="908720"/>
            <a:ext cx="8229600" cy="792088"/>
          </a:xfrm>
        </p:spPr>
        <p:txBody>
          <a:bodyPr/>
          <a:lstStyle/>
          <a:p>
            <a:r>
              <a:rPr lang="en-US" sz="2800" dirty="0"/>
              <a:t>Safe Patient Handling Knowledge Review- How Did You Do?</a:t>
            </a:r>
          </a:p>
        </p:txBody>
      </p:sp>
    </p:spTree>
    <p:extLst>
      <p:ext uri="{BB962C8B-B14F-4D97-AF65-F5344CB8AC3E}">
        <p14:creationId xmlns:p14="http://schemas.microsoft.com/office/powerpoint/2010/main" val="42332276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908720"/>
            <a:ext cx="8229600" cy="792088"/>
          </a:xfrm>
        </p:spPr>
        <p:txBody>
          <a:bodyPr/>
          <a:lstStyle/>
          <a:p>
            <a:r>
              <a:rPr lang="en-US" sz="2800" dirty="0"/>
              <a:t>Safe Patient Handling Knowledge Review- How Did You Do?</a:t>
            </a:r>
          </a:p>
        </p:txBody>
      </p:sp>
      <p:sp>
        <p:nvSpPr>
          <p:cNvPr id="3" name="Content Placeholder 2"/>
          <p:cNvSpPr>
            <a:spLocks noGrp="1"/>
          </p:cNvSpPr>
          <p:nvPr>
            <p:ph sz="quarter" idx="13"/>
          </p:nvPr>
        </p:nvSpPr>
        <p:spPr/>
        <p:txBody>
          <a:bodyPr>
            <a:normAutofit/>
          </a:bodyPr>
          <a:lstStyle/>
          <a:p>
            <a:r>
              <a:rPr lang="en-US" b="1" dirty="0" smtClean="0"/>
              <a:t>Question 6</a:t>
            </a:r>
          </a:p>
          <a:p>
            <a:r>
              <a:rPr lang="en-US" dirty="0" smtClean="0"/>
              <a:t>When boosting a patient, what is a tool within the organization you can use to decrease the force required?</a:t>
            </a:r>
          </a:p>
          <a:p>
            <a:endParaRPr lang="en-US" dirty="0"/>
          </a:p>
          <a:p>
            <a:pPr marL="342900" indent="-342900">
              <a:buFont typeface="+mj-lt"/>
              <a:buAutoNum type="arabicPeriod"/>
            </a:pPr>
            <a:r>
              <a:rPr lang="en-US" dirty="0" smtClean="0"/>
              <a:t>Soaker pad</a:t>
            </a:r>
          </a:p>
          <a:p>
            <a:pPr marL="342900" indent="-342900">
              <a:buFont typeface="+mj-lt"/>
              <a:buAutoNum type="arabicPeriod"/>
            </a:pPr>
            <a:endParaRPr lang="en-US" dirty="0"/>
          </a:p>
          <a:p>
            <a:pPr marL="342900" indent="-342900">
              <a:buFont typeface="+mj-lt"/>
              <a:buAutoNum type="arabicPeriod"/>
            </a:pPr>
            <a:r>
              <a:rPr lang="en-US" dirty="0" smtClean="0"/>
              <a:t>Top bed sheet</a:t>
            </a:r>
          </a:p>
          <a:p>
            <a:pPr marL="342900" indent="-342900">
              <a:buFont typeface="+mj-lt"/>
              <a:buAutoNum type="arabicPeriod"/>
            </a:pPr>
            <a:endParaRPr lang="en-US" dirty="0"/>
          </a:p>
          <a:p>
            <a:pPr marL="342900" indent="-342900">
              <a:buFont typeface="+mj-lt"/>
              <a:buAutoNum type="arabicPeriod"/>
            </a:pPr>
            <a:r>
              <a:rPr lang="en-US" dirty="0" err="1" smtClean="0"/>
              <a:t>Dri</a:t>
            </a:r>
            <a:r>
              <a:rPr lang="en-US" dirty="0" smtClean="0"/>
              <a:t> flow pad</a:t>
            </a:r>
          </a:p>
          <a:p>
            <a:pPr marL="342900" indent="-342900">
              <a:buFont typeface="+mj-lt"/>
              <a:buAutoNum type="arabicPeriod"/>
            </a:pPr>
            <a:endParaRPr lang="en-US" dirty="0"/>
          </a:p>
          <a:p>
            <a:pPr marL="342900" indent="-342900">
              <a:buFont typeface="+mj-lt"/>
              <a:buAutoNum type="arabicPeriod"/>
            </a:pPr>
            <a:r>
              <a:rPr lang="en-US" b="1" dirty="0" smtClean="0">
                <a:solidFill>
                  <a:srgbClr val="FF0000"/>
                </a:solidFill>
              </a:rPr>
              <a:t>Swift slide system (draw sheet)- Correct</a:t>
            </a:r>
          </a:p>
          <a:p>
            <a:pPr marL="342900" indent="-342900">
              <a:buFont typeface="+mj-lt"/>
              <a:buAutoNum type="arabicPeriod"/>
            </a:pPr>
            <a:endParaRPr lang="en-US" dirty="0"/>
          </a:p>
          <a:p>
            <a:endParaRPr lang="en-US" dirty="0" smtClean="0"/>
          </a:p>
          <a:p>
            <a:pPr marL="342900" indent="-342900">
              <a:buFont typeface="+mj-lt"/>
              <a:buAutoNum type="arabicPeriod"/>
            </a:pPr>
            <a:endParaRPr lang="en-US" dirty="0"/>
          </a:p>
        </p:txBody>
      </p:sp>
    </p:spTree>
    <p:extLst>
      <p:ext uri="{BB962C8B-B14F-4D97-AF65-F5344CB8AC3E}">
        <p14:creationId xmlns:p14="http://schemas.microsoft.com/office/powerpoint/2010/main" val="3124006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52736"/>
            <a:ext cx="8229600" cy="664096"/>
          </a:xfrm>
        </p:spPr>
        <p:txBody>
          <a:bodyPr/>
          <a:lstStyle/>
          <a:p>
            <a:r>
              <a:rPr lang="en-US" sz="2800" dirty="0"/>
              <a:t>Safe Patient Handling Knowledge Review- How Did You Do?</a:t>
            </a:r>
          </a:p>
        </p:txBody>
      </p:sp>
      <p:sp>
        <p:nvSpPr>
          <p:cNvPr id="3" name="Content Placeholder 2"/>
          <p:cNvSpPr>
            <a:spLocks noGrp="1"/>
          </p:cNvSpPr>
          <p:nvPr>
            <p:ph sz="quarter" idx="13"/>
          </p:nvPr>
        </p:nvSpPr>
        <p:spPr/>
        <p:txBody>
          <a:bodyPr>
            <a:normAutofit/>
          </a:bodyPr>
          <a:lstStyle/>
          <a:p>
            <a:r>
              <a:rPr lang="en-US" b="1" dirty="0" smtClean="0"/>
              <a:t>Question 7</a:t>
            </a:r>
          </a:p>
          <a:p>
            <a:r>
              <a:rPr lang="en-US" dirty="0" smtClean="0"/>
              <a:t>For a patient deemed supervised patient transfer, how much assistance should the patient require?</a:t>
            </a:r>
          </a:p>
          <a:p>
            <a:endParaRPr lang="en-US" dirty="0" smtClean="0"/>
          </a:p>
          <a:p>
            <a:pPr marL="342900" indent="-342900">
              <a:buFont typeface="+mj-lt"/>
              <a:buAutoNum type="arabicPeriod"/>
            </a:pPr>
            <a:r>
              <a:rPr lang="en-US" dirty="0" smtClean="0"/>
              <a:t>Hand-hold</a:t>
            </a:r>
          </a:p>
          <a:p>
            <a:pPr marL="342900" indent="-342900">
              <a:buFont typeface="+mj-lt"/>
              <a:buAutoNum type="arabicPeriod"/>
            </a:pPr>
            <a:endParaRPr lang="en-US" dirty="0"/>
          </a:p>
          <a:p>
            <a:pPr marL="342900" indent="-342900">
              <a:buFont typeface="+mj-lt"/>
              <a:buAutoNum type="arabicPeriod"/>
            </a:pPr>
            <a:r>
              <a:rPr lang="en-US" dirty="0" smtClean="0"/>
              <a:t>Support at iliac crest</a:t>
            </a:r>
          </a:p>
          <a:p>
            <a:pPr marL="342900" indent="-342900">
              <a:buFont typeface="+mj-lt"/>
              <a:buAutoNum type="arabicPeriod"/>
            </a:pPr>
            <a:endParaRPr lang="en-US" dirty="0"/>
          </a:p>
          <a:p>
            <a:pPr marL="342900" indent="-342900">
              <a:buFont typeface="+mj-lt"/>
              <a:buAutoNum type="arabicPeriod"/>
            </a:pPr>
            <a:r>
              <a:rPr lang="en-US" b="1" dirty="0" smtClean="0">
                <a:solidFill>
                  <a:srgbClr val="FF0000"/>
                </a:solidFill>
              </a:rPr>
              <a:t>Verbal cues only- Correct</a:t>
            </a:r>
          </a:p>
          <a:p>
            <a:pPr marL="342900" indent="-342900">
              <a:buFont typeface="+mj-lt"/>
              <a:buAutoNum type="arabicPeriod"/>
            </a:pPr>
            <a:endParaRPr lang="en-US" dirty="0"/>
          </a:p>
          <a:p>
            <a:pPr marL="342900" indent="-342900">
              <a:buFont typeface="+mj-lt"/>
              <a:buAutoNum type="arabicPeriod"/>
            </a:pPr>
            <a:r>
              <a:rPr lang="en-US" dirty="0" smtClean="0"/>
              <a:t>25% assistance</a:t>
            </a:r>
          </a:p>
          <a:p>
            <a:pPr marL="342900" indent="-342900">
              <a:buFont typeface="+mj-lt"/>
              <a:buAutoNum type="arabicPeriod"/>
            </a:pPr>
            <a:endParaRPr lang="en-US" dirty="0"/>
          </a:p>
          <a:p>
            <a:endParaRPr lang="en-US" dirty="0" smtClean="0"/>
          </a:p>
          <a:p>
            <a:pPr marL="342900" indent="-342900">
              <a:buFont typeface="+mj-lt"/>
              <a:buAutoNum type="arabicPeriod"/>
            </a:pPr>
            <a:endParaRPr lang="en-US" dirty="0"/>
          </a:p>
        </p:txBody>
      </p:sp>
    </p:spTree>
    <p:extLst>
      <p:ext uri="{BB962C8B-B14F-4D97-AF65-F5344CB8AC3E}">
        <p14:creationId xmlns:p14="http://schemas.microsoft.com/office/powerpoint/2010/main" val="13876911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052736"/>
            <a:ext cx="8229600" cy="664096"/>
          </a:xfrm>
        </p:spPr>
        <p:txBody>
          <a:bodyPr/>
          <a:lstStyle/>
          <a:p>
            <a:r>
              <a:rPr lang="en-US" sz="2800" dirty="0"/>
              <a:t>Safe Patient Handling Knowledge Review- How Did You Do?</a:t>
            </a:r>
          </a:p>
        </p:txBody>
      </p:sp>
      <p:sp>
        <p:nvSpPr>
          <p:cNvPr id="3" name="Content Placeholder 2"/>
          <p:cNvSpPr>
            <a:spLocks noGrp="1"/>
          </p:cNvSpPr>
          <p:nvPr>
            <p:ph sz="quarter" idx="13"/>
          </p:nvPr>
        </p:nvSpPr>
        <p:spPr/>
        <p:txBody>
          <a:bodyPr>
            <a:normAutofit fontScale="92500" lnSpcReduction="10000"/>
          </a:bodyPr>
          <a:lstStyle/>
          <a:p>
            <a:r>
              <a:rPr lang="en-US" b="1" dirty="0" smtClean="0"/>
              <a:t>Question 8</a:t>
            </a:r>
          </a:p>
          <a:p>
            <a:r>
              <a:rPr lang="en-US" dirty="0" smtClean="0"/>
              <a:t>Prior to using a lift device and sling, employees/students should both check for the following?</a:t>
            </a:r>
          </a:p>
          <a:p>
            <a:endParaRPr lang="en-US" dirty="0" smtClean="0"/>
          </a:p>
          <a:p>
            <a:pPr marL="342900" indent="-342900">
              <a:buFont typeface="+mj-lt"/>
              <a:buAutoNum type="arabicPeriod"/>
            </a:pPr>
            <a:r>
              <a:rPr lang="en-US" dirty="0" smtClean="0"/>
              <a:t>Holes or loose stitching on the sling</a:t>
            </a:r>
          </a:p>
          <a:p>
            <a:pPr marL="342900" indent="-342900">
              <a:buFont typeface="+mj-lt"/>
              <a:buAutoNum type="arabicPeriod"/>
            </a:pPr>
            <a:endParaRPr lang="en-US" dirty="0"/>
          </a:p>
          <a:p>
            <a:pPr marL="342900" indent="-342900">
              <a:buFont typeface="+mj-lt"/>
              <a:buAutoNum type="arabicPeriod"/>
            </a:pPr>
            <a:r>
              <a:rPr lang="en-US" dirty="0" smtClean="0"/>
              <a:t>Rips or fraying</a:t>
            </a:r>
          </a:p>
          <a:p>
            <a:pPr marL="342900" indent="-342900">
              <a:buFont typeface="+mj-lt"/>
              <a:buAutoNum type="arabicPeriod"/>
            </a:pPr>
            <a:endParaRPr lang="en-US" dirty="0"/>
          </a:p>
          <a:p>
            <a:pPr marL="342900" indent="-342900">
              <a:buFont typeface="+mj-lt"/>
              <a:buAutoNum type="arabicPeriod"/>
            </a:pPr>
            <a:r>
              <a:rPr lang="en-US" dirty="0" smtClean="0"/>
              <a:t>Missing tabs on the carry bar</a:t>
            </a:r>
          </a:p>
          <a:p>
            <a:pPr marL="342900" indent="-342900">
              <a:buFont typeface="+mj-lt"/>
              <a:buAutoNum type="arabicPeriod"/>
            </a:pPr>
            <a:endParaRPr lang="en-US" dirty="0"/>
          </a:p>
          <a:p>
            <a:pPr marL="342900" indent="-342900">
              <a:buFont typeface="+mj-lt"/>
              <a:buAutoNum type="arabicPeriod"/>
            </a:pPr>
            <a:r>
              <a:rPr lang="en-US" dirty="0" smtClean="0"/>
              <a:t>Lift not charging</a:t>
            </a:r>
          </a:p>
          <a:p>
            <a:pPr marL="342900" indent="-342900">
              <a:buFont typeface="+mj-lt"/>
              <a:buAutoNum type="arabicPeriod"/>
            </a:pPr>
            <a:endParaRPr lang="en-US" dirty="0"/>
          </a:p>
          <a:p>
            <a:pPr marL="342900" indent="-342900">
              <a:buFont typeface="+mj-lt"/>
              <a:buAutoNum type="arabicPeriod"/>
            </a:pPr>
            <a:r>
              <a:rPr lang="en-US" b="1" dirty="0" smtClean="0">
                <a:solidFill>
                  <a:srgbClr val="FF0000"/>
                </a:solidFill>
              </a:rPr>
              <a:t>All answers are correct- Correct</a:t>
            </a:r>
          </a:p>
          <a:p>
            <a:pPr marL="342900" indent="-342900">
              <a:buFont typeface="+mj-lt"/>
              <a:buAutoNum type="arabicPeriod"/>
            </a:pPr>
            <a:endParaRPr lang="en-US" dirty="0"/>
          </a:p>
          <a:p>
            <a:endParaRPr lang="en-US" dirty="0" smtClean="0"/>
          </a:p>
          <a:p>
            <a:pPr marL="342900" indent="-342900">
              <a:buFont typeface="+mj-lt"/>
              <a:buAutoNum type="arabicPeriod"/>
            </a:pPr>
            <a:endParaRPr lang="en-US" dirty="0"/>
          </a:p>
        </p:txBody>
      </p:sp>
    </p:spTree>
    <p:extLst>
      <p:ext uri="{BB962C8B-B14F-4D97-AF65-F5344CB8AC3E}">
        <p14:creationId xmlns:p14="http://schemas.microsoft.com/office/powerpoint/2010/main" val="32471795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24744"/>
            <a:ext cx="8229600" cy="664096"/>
          </a:xfrm>
        </p:spPr>
        <p:txBody>
          <a:bodyPr/>
          <a:lstStyle/>
          <a:p>
            <a:r>
              <a:rPr lang="en-US" sz="2800" dirty="0"/>
              <a:t>Safe Patient Handling Knowledge Review- How Did You Do?</a:t>
            </a:r>
          </a:p>
        </p:txBody>
      </p:sp>
      <p:sp>
        <p:nvSpPr>
          <p:cNvPr id="3" name="Content Placeholder 2"/>
          <p:cNvSpPr>
            <a:spLocks noGrp="1"/>
          </p:cNvSpPr>
          <p:nvPr>
            <p:ph sz="quarter" idx="13"/>
          </p:nvPr>
        </p:nvSpPr>
        <p:spPr/>
        <p:txBody>
          <a:bodyPr>
            <a:normAutofit/>
          </a:bodyPr>
          <a:lstStyle/>
          <a:p>
            <a:r>
              <a:rPr lang="en-US" b="1" dirty="0" smtClean="0"/>
              <a:t>Question 9</a:t>
            </a:r>
          </a:p>
          <a:p>
            <a:r>
              <a:rPr lang="en-US" dirty="0" smtClean="0"/>
              <a:t>If a patient is only able to fully weight bear through one leg, a sit/stand device can be used?</a:t>
            </a:r>
          </a:p>
          <a:p>
            <a:endParaRPr lang="en-US" dirty="0" smtClean="0"/>
          </a:p>
          <a:p>
            <a:pPr marL="342900" indent="-342900">
              <a:buFont typeface="+mj-lt"/>
              <a:buAutoNum type="arabicPeriod"/>
            </a:pPr>
            <a:r>
              <a:rPr lang="en-US" b="1" dirty="0" smtClean="0">
                <a:solidFill>
                  <a:srgbClr val="FF0000"/>
                </a:solidFill>
              </a:rPr>
              <a:t>True- Correct</a:t>
            </a:r>
          </a:p>
          <a:p>
            <a:pPr marL="342900" indent="-342900">
              <a:buFont typeface="+mj-lt"/>
              <a:buAutoNum type="arabicPeriod"/>
            </a:pPr>
            <a:endParaRPr lang="en-US" dirty="0"/>
          </a:p>
          <a:p>
            <a:pPr marL="342900" indent="-342900">
              <a:buFont typeface="+mj-lt"/>
              <a:buAutoNum type="arabicPeriod"/>
            </a:pPr>
            <a:r>
              <a:rPr lang="en-US" dirty="0" smtClean="0"/>
              <a:t>False</a:t>
            </a:r>
          </a:p>
          <a:p>
            <a:pPr marL="342900" indent="-342900">
              <a:buFont typeface="+mj-lt"/>
              <a:buAutoNum type="arabicPeriod"/>
            </a:pPr>
            <a:endParaRPr lang="en-US" dirty="0"/>
          </a:p>
          <a:p>
            <a:pPr marL="342900" indent="-342900">
              <a:buFont typeface="+mj-lt"/>
              <a:buAutoNum type="arabicPeriod"/>
            </a:pPr>
            <a:endParaRPr lang="en-US" dirty="0"/>
          </a:p>
          <a:p>
            <a:pPr marL="342900" indent="-342900">
              <a:buFont typeface="+mj-lt"/>
              <a:buAutoNum type="arabicPeriod"/>
            </a:pPr>
            <a:endParaRPr lang="en-US" dirty="0" smtClean="0"/>
          </a:p>
          <a:p>
            <a:endParaRPr lang="en-US" dirty="0" smtClean="0"/>
          </a:p>
          <a:p>
            <a:pPr marL="342900" indent="-342900">
              <a:buFont typeface="+mj-lt"/>
              <a:buAutoNum type="arabicPeriod"/>
            </a:pPr>
            <a:endParaRPr lang="en-US" dirty="0"/>
          </a:p>
          <a:p>
            <a:endParaRPr lang="en-US" dirty="0" smtClean="0"/>
          </a:p>
          <a:p>
            <a:pPr marL="342900" indent="-342900">
              <a:buFont typeface="+mj-lt"/>
              <a:buAutoNum type="arabicPeriod"/>
            </a:pPr>
            <a:endParaRPr lang="en-US" dirty="0"/>
          </a:p>
        </p:txBody>
      </p:sp>
    </p:spTree>
    <p:extLst>
      <p:ext uri="{BB962C8B-B14F-4D97-AF65-F5344CB8AC3E}">
        <p14:creationId xmlns:p14="http://schemas.microsoft.com/office/powerpoint/2010/main" val="36892008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052736"/>
            <a:ext cx="8229600" cy="664096"/>
          </a:xfrm>
        </p:spPr>
        <p:txBody>
          <a:bodyPr/>
          <a:lstStyle/>
          <a:p>
            <a:r>
              <a:rPr lang="en-US" sz="2800" dirty="0"/>
              <a:t>Safe Patient Handling Knowledge Review- How Did You Do?</a:t>
            </a:r>
          </a:p>
        </p:txBody>
      </p:sp>
      <p:sp>
        <p:nvSpPr>
          <p:cNvPr id="3" name="Content Placeholder 2"/>
          <p:cNvSpPr>
            <a:spLocks noGrp="1"/>
          </p:cNvSpPr>
          <p:nvPr>
            <p:ph sz="quarter" idx="13"/>
          </p:nvPr>
        </p:nvSpPr>
        <p:spPr/>
        <p:txBody>
          <a:bodyPr>
            <a:normAutofit/>
          </a:bodyPr>
          <a:lstStyle/>
          <a:p>
            <a:r>
              <a:rPr lang="en-US" b="1" dirty="0" smtClean="0"/>
              <a:t>Question 10</a:t>
            </a:r>
          </a:p>
          <a:p>
            <a:r>
              <a:rPr lang="en-US" dirty="0" smtClean="0"/>
              <a:t>Who can a staff/students contact if they have any further questions regarding Safe Patient Handling?</a:t>
            </a:r>
          </a:p>
          <a:p>
            <a:endParaRPr lang="en-US" dirty="0" smtClean="0"/>
          </a:p>
          <a:p>
            <a:pPr marL="342900" indent="-342900">
              <a:buFont typeface="+mj-lt"/>
              <a:buAutoNum type="arabicPeriod"/>
            </a:pPr>
            <a:r>
              <a:rPr lang="en-US" dirty="0" smtClean="0"/>
              <a:t>Department Manager</a:t>
            </a:r>
          </a:p>
          <a:p>
            <a:pPr marL="342900" indent="-342900">
              <a:buFont typeface="+mj-lt"/>
              <a:buAutoNum type="arabicPeriod"/>
            </a:pPr>
            <a:endParaRPr lang="en-US" dirty="0"/>
          </a:p>
          <a:p>
            <a:pPr marL="342900" indent="-342900">
              <a:buFont typeface="+mj-lt"/>
              <a:buAutoNum type="arabicPeriod"/>
            </a:pPr>
            <a:r>
              <a:rPr lang="en-US" dirty="0" smtClean="0"/>
              <a:t>Risk</a:t>
            </a:r>
          </a:p>
          <a:p>
            <a:pPr marL="342900" indent="-342900">
              <a:buFont typeface="+mj-lt"/>
              <a:buAutoNum type="arabicPeriod"/>
            </a:pPr>
            <a:endParaRPr lang="en-US" dirty="0"/>
          </a:p>
          <a:p>
            <a:pPr marL="342900" indent="-342900">
              <a:buFont typeface="+mj-lt"/>
              <a:buAutoNum type="arabicPeriod"/>
            </a:pPr>
            <a:r>
              <a:rPr lang="en-US" b="1" dirty="0" smtClean="0">
                <a:solidFill>
                  <a:srgbClr val="FF0000"/>
                </a:solidFill>
              </a:rPr>
              <a:t>Injury Prevention Consultants- Correct</a:t>
            </a:r>
          </a:p>
          <a:p>
            <a:pPr marL="342900" indent="-342900">
              <a:buFont typeface="+mj-lt"/>
              <a:buAutoNum type="arabicPeriod"/>
            </a:pPr>
            <a:endParaRPr lang="en-US" dirty="0"/>
          </a:p>
          <a:p>
            <a:pPr marL="342900" indent="-342900">
              <a:buFont typeface="+mj-lt"/>
              <a:buAutoNum type="arabicPeriod"/>
            </a:pPr>
            <a:r>
              <a:rPr lang="en-US" dirty="0" smtClean="0"/>
              <a:t>1 &amp; 3</a:t>
            </a:r>
          </a:p>
          <a:p>
            <a:pPr marL="342900" indent="-342900">
              <a:buFont typeface="+mj-lt"/>
              <a:buAutoNum type="arabicPeriod"/>
            </a:pPr>
            <a:endParaRPr lang="en-US" dirty="0"/>
          </a:p>
          <a:p>
            <a:pPr marL="342900" indent="-342900">
              <a:buFont typeface="+mj-lt"/>
              <a:buAutoNum type="arabicPeriod"/>
            </a:pPr>
            <a:endParaRPr lang="en-US" dirty="0"/>
          </a:p>
          <a:p>
            <a:pPr marL="342900" indent="-342900">
              <a:buFont typeface="+mj-lt"/>
              <a:buAutoNum type="arabicPeriod"/>
            </a:pPr>
            <a:endParaRPr lang="en-US" dirty="0" smtClean="0"/>
          </a:p>
          <a:p>
            <a:endParaRPr lang="en-US" dirty="0" smtClean="0"/>
          </a:p>
          <a:p>
            <a:pPr marL="342900" indent="-342900">
              <a:buFont typeface="+mj-lt"/>
              <a:buAutoNum type="arabicPeriod"/>
            </a:pPr>
            <a:endParaRPr lang="en-US" dirty="0"/>
          </a:p>
          <a:p>
            <a:endParaRPr lang="en-US" dirty="0" smtClean="0"/>
          </a:p>
          <a:p>
            <a:pPr marL="342900" indent="-342900">
              <a:buFont typeface="+mj-lt"/>
              <a:buAutoNum type="arabicPeriod"/>
            </a:pPr>
            <a:endParaRPr lang="en-US" dirty="0"/>
          </a:p>
        </p:txBody>
      </p:sp>
    </p:spTree>
    <p:extLst>
      <p:ext uri="{BB962C8B-B14F-4D97-AF65-F5344CB8AC3E}">
        <p14:creationId xmlns:p14="http://schemas.microsoft.com/office/powerpoint/2010/main" val="12771053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dirty="0" smtClean="0"/>
              <a:t>Additional Safe </a:t>
            </a:r>
            <a:r>
              <a:rPr lang="en-CA" dirty="0"/>
              <a:t>P</a:t>
            </a:r>
            <a:r>
              <a:rPr lang="en-CA" dirty="0" smtClean="0"/>
              <a:t>atient Handling Information</a:t>
            </a:r>
            <a:endParaRPr lang="en-CA" dirty="0"/>
          </a:p>
        </p:txBody>
      </p:sp>
      <p:sp>
        <p:nvSpPr>
          <p:cNvPr id="3" name="Content Placeholder 2"/>
          <p:cNvSpPr>
            <a:spLocks noGrp="1"/>
          </p:cNvSpPr>
          <p:nvPr>
            <p:ph sz="quarter" idx="13"/>
          </p:nvPr>
        </p:nvSpPr>
        <p:spPr/>
        <p:txBody>
          <a:bodyPr/>
          <a:lstStyle/>
          <a:p>
            <a:r>
              <a:rPr lang="en-CA" dirty="0" smtClean="0">
                <a:latin typeface="Myriad Pro"/>
              </a:rPr>
              <a:t>Additional Information, including Safe Patient Handling Policies and Procedures, can be accessed on the Niagara Health Intranet (</a:t>
            </a:r>
            <a:r>
              <a:rPr lang="en-CA" smtClean="0">
                <a:latin typeface="Myriad Pro"/>
              </a:rPr>
              <a:t>SourceNet</a:t>
            </a:r>
            <a:r>
              <a:rPr lang="en-CA" dirty="0" smtClean="0">
                <a:latin typeface="Myriad Pro"/>
              </a:rPr>
              <a:t>) once you are on site in placement.  You will be provided a log in and how to access information once you start your clinical placement.</a:t>
            </a:r>
          </a:p>
          <a:p>
            <a:endParaRPr lang="en-CA" dirty="0">
              <a:latin typeface="Myriad Pro"/>
            </a:endParaRPr>
          </a:p>
          <a:p>
            <a:endParaRPr lang="en-CA" dirty="0" smtClean="0">
              <a:latin typeface="Myriad Pro"/>
            </a:endParaRPr>
          </a:p>
        </p:txBody>
      </p:sp>
      <p:sp>
        <p:nvSpPr>
          <p:cNvPr id="4" name="Slide Number Placeholder 3"/>
          <p:cNvSpPr>
            <a:spLocks noGrp="1"/>
          </p:cNvSpPr>
          <p:nvPr>
            <p:ph type="sldNum" sz="quarter" idx="4"/>
          </p:nvPr>
        </p:nvSpPr>
        <p:spPr>
          <a:xfrm>
            <a:off x="6762246" y="5800179"/>
            <a:ext cx="2133600" cy="365125"/>
          </a:xfrm>
        </p:spPr>
        <p:txBody>
          <a:bodyPr/>
          <a:lstStyle/>
          <a:p>
            <a:fld id="{6E40CC9B-6FD5-4F88-83D9-0289E4740772}" type="slidenum">
              <a:rPr lang="en-CA" smtClean="0"/>
              <a:pPr/>
              <a:t>26</a:t>
            </a:fld>
            <a:endParaRPr lang="en-CA" dirty="0"/>
          </a:p>
        </p:txBody>
      </p:sp>
      <p:pic>
        <p:nvPicPr>
          <p:cNvPr id="1026" name="Picture 2" descr="C:\Users\forlor\AppData\Local\Microsoft\Windows\Temporary Internet Files\Content.IE5\4SLZRV83\9353062-dibujo-animado-de-ordenador-de-sobremesa-sonriente-ilustraci-n-vectorial[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1760" y="3429000"/>
            <a:ext cx="4248472" cy="2209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42331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Need assistance?</a:t>
            </a:r>
            <a:endParaRPr lang="en-US" dirty="0"/>
          </a:p>
        </p:txBody>
      </p:sp>
      <p:sp>
        <p:nvSpPr>
          <p:cNvPr id="3" name="Content Placeholder 2"/>
          <p:cNvSpPr>
            <a:spLocks noGrp="1"/>
          </p:cNvSpPr>
          <p:nvPr>
            <p:ph sz="quarter" idx="13"/>
          </p:nvPr>
        </p:nvSpPr>
        <p:spPr/>
        <p:txBody>
          <a:bodyPr/>
          <a:lstStyle/>
          <a:p>
            <a:endParaRPr lang="en-US" dirty="0" smtClean="0"/>
          </a:p>
          <a:p>
            <a:endParaRPr lang="en-US" dirty="0"/>
          </a:p>
          <a:p>
            <a:pPr algn="ctr"/>
            <a:r>
              <a:rPr lang="en-US" dirty="0" smtClean="0"/>
              <a:t>Please contact:</a:t>
            </a:r>
          </a:p>
          <a:p>
            <a:endParaRPr lang="en-US" dirty="0"/>
          </a:p>
          <a:p>
            <a:pPr algn="ctr"/>
            <a:r>
              <a:rPr lang="en-US" dirty="0" smtClean="0"/>
              <a:t>Student Resources</a:t>
            </a:r>
          </a:p>
          <a:p>
            <a:pPr algn="ctr"/>
            <a:r>
              <a:rPr lang="en-US" dirty="0" smtClean="0"/>
              <a:t>905-378-4647</a:t>
            </a:r>
            <a:r>
              <a:rPr lang="en-US" smtClean="0"/>
              <a:t>, </a:t>
            </a:r>
            <a:r>
              <a:rPr lang="en-US" smtClean="0"/>
              <a:t>ext. 32265</a:t>
            </a:r>
            <a:endParaRPr lang="en-US" dirty="0" smtClean="0"/>
          </a:p>
          <a:p>
            <a:pPr algn="ctr"/>
            <a:r>
              <a:rPr lang="en-US" dirty="0" smtClean="0">
                <a:hlinkClick r:id="rId2"/>
              </a:rPr>
              <a:t>Amber.Tremblay@niagarahealth.on.ca</a:t>
            </a:r>
            <a:r>
              <a:rPr lang="en-US" dirty="0" smtClean="0"/>
              <a:t> </a:t>
            </a:r>
            <a:endParaRPr lang="en-US" dirty="0" smtClean="0"/>
          </a:p>
          <a:p>
            <a:pPr algn="ctr"/>
            <a:endParaRPr lang="en-US" dirty="0"/>
          </a:p>
        </p:txBody>
      </p:sp>
    </p:spTree>
    <p:extLst>
      <p:ext uri="{BB962C8B-B14F-4D97-AF65-F5344CB8AC3E}">
        <p14:creationId xmlns:p14="http://schemas.microsoft.com/office/powerpoint/2010/main" val="35783118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Congratulations!</a:t>
            </a:r>
            <a:endParaRPr lang="en-US" dirty="0"/>
          </a:p>
        </p:txBody>
      </p:sp>
      <p:sp>
        <p:nvSpPr>
          <p:cNvPr id="3" name="Content Placeholder 2"/>
          <p:cNvSpPr>
            <a:spLocks noGrp="1"/>
          </p:cNvSpPr>
          <p:nvPr>
            <p:ph sz="quarter" idx="13"/>
          </p:nvPr>
        </p:nvSpPr>
        <p:spPr>
          <a:xfrm>
            <a:off x="395536" y="1772816"/>
            <a:ext cx="8280400" cy="3816424"/>
          </a:xfrm>
        </p:spPr>
        <p:txBody>
          <a:bodyPr>
            <a:normAutofit fontScale="85000" lnSpcReduction="20000"/>
          </a:bodyPr>
          <a:lstStyle/>
          <a:p>
            <a:pPr algn="ctr"/>
            <a:r>
              <a:rPr lang="en-US" sz="2400" dirty="0" smtClean="0"/>
              <a:t>You have completed the Niagara Health</a:t>
            </a:r>
          </a:p>
          <a:p>
            <a:pPr algn="ctr"/>
            <a:r>
              <a:rPr lang="en-US" sz="3200" dirty="0" smtClean="0"/>
              <a:t>Safe Patient Handling</a:t>
            </a:r>
          </a:p>
          <a:p>
            <a:pPr algn="ctr"/>
            <a:r>
              <a:rPr lang="en-US" sz="3200" dirty="0" smtClean="0"/>
              <a:t>Training Module</a:t>
            </a:r>
          </a:p>
          <a:p>
            <a:pPr algn="ctr"/>
            <a:endParaRPr lang="en-US" sz="3200" dirty="0"/>
          </a:p>
          <a:p>
            <a:r>
              <a:rPr lang="en-US" dirty="0" smtClean="0"/>
              <a:t>	Name:					Date:</a:t>
            </a:r>
          </a:p>
          <a:p>
            <a:pPr algn="ctr"/>
            <a:endParaRPr lang="en-US" dirty="0" smtClean="0"/>
          </a:p>
          <a:p>
            <a:r>
              <a:rPr lang="en-US" dirty="0" smtClean="0"/>
              <a:t>	School:					Program:</a:t>
            </a:r>
          </a:p>
          <a:p>
            <a:endParaRPr lang="en-US" dirty="0" smtClean="0"/>
          </a:p>
          <a:p>
            <a:r>
              <a:rPr lang="en-US" dirty="0" smtClean="0"/>
              <a:t>I have completed the Safe Patient Handling Module including the text, video and quiz:</a:t>
            </a:r>
          </a:p>
          <a:p>
            <a:r>
              <a:rPr lang="en-US" dirty="0" smtClean="0"/>
              <a:t>Signature:</a:t>
            </a:r>
            <a:r>
              <a:rPr lang="en-US" u="sng" dirty="0" smtClean="0"/>
              <a:t>  </a:t>
            </a:r>
            <a:endParaRPr lang="en-US" dirty="0" smtClean="0"/>
          </a:p>
          <a:p>
            <a:endParaRPr lang="en-US" dirty="0"/>
          </a:p>
          <a:p>
            <a:r>
              <a:rPr lang="en-US" dirty="0" smtClean="0"/>
              <a:t>Please print and submit </a:t>
            </a:r>
            <a:r>
              <a:rPr lang="en-US" smtClean="0"/>
              <a:t>this slide to </a:t>
            </a:r>
            <a:r>
              <a:rPr lang="en-US" dirty="0" smtClean="0"/>
              <a:t>your school with your Pre-placement Checklist Documentation	</a:t>
            </a:r>
            <a:endParaRPr lang="en-US" dirty="0"/>
          </a:p>
        </p:txBody>
      </p:sp>
      <p:cxnSp>
        <p:nvCxnSpPr>
          <p:cNvPr id="5" name="Straight Connector 4"/>
          <p:cNvCxnSpPr/>
          <p:nvPr/>
        </p:nvCxnSpPr>
        <p:spPr>
          <a:xfrm>
            <a:off x="1835696" y="4653136"/>
            <a:ext cx="302433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61704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TotalTime>
  <Words>1239</Words>
  <Application>Microsoft Office PowerPoint</Application>
  <PresentationFormat>On-screen Show (4:3)</PresentationFormat>
  <Paragraphs>297</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Myriad Pro</vt:lpstr>
      <vt:lpstr>Office Theme</vt:lpstr>
      <vt:lpstr>Safe Patient Handling</vt:lpstr>
      <vt:lpstr>Objectives of this Training Module</vt:lpstr>
      <vt:lpstr>Important Information for Students</vt:lpstr>
      <vt:lpstr>Safe Patient Handling Video</vt:lpstr>
      <vt:lpstr>Safe Patient Handling Knowledge Review</vt:lpstr>
      <vt:lpstr>Safe Patient Handling Knowledge Review</vt:lpstr>
      <vt:lpstr>Safe Patient Handling Knowledge Review</vt:lpstr>
      <vt:lpstr>Safe Patient Handling Knowledge Review</vt:lpstr>
      <vt:lpstr>Safe Patient Handling Knowledge Review</vt:lpstr>
      <vt:lpstr>Safe Patient Handling Knowledge Review</vt:lpstr>
      <vt:lpstr>Safe Patient Handling Knowledge Review</vt:lpstr>
      <vt:lpstr>Safe Patient Handling Knowledge Review</vt:lpstr>
      <vt:lpstr>Safe Patient Handling Knowledge Review</vt:lpstr>
      <vt:lpstr>Safe Patient Handling Knowledge Review</vt:lpstr>
      <vt:lpstr>Safe Patient Handling Knowledge Review</vt:lpstr>
      <vt:lpstr>Safe Patient Handling Knowledge Review- How Did You Do?</vt:lpstr>
      <vt:lpstr>Safe Patient Handling Knowledge Review- How Did You Do?</vt:lpstr>
      <vt:lpstr>Safe Patient Handling Knowledge Review- How Did You Do?</vt:lpstr>
      <vt:lpstr>Safe Patient Handling Knowledge Review- How Did You Do?</vt:lpstr>
      <vt:lpstr>Safe Patient Handling Knowledge Review- How Did You Do?</vt:lpstr>
      <vt:lpstr>Safe Patient Handling Knowledge Review- How Did You Do?</vt:lpstr>
      <vt:lpstr>Safe Patient Handling Knowledge Review- How Did You Do?</vt:lpstr>
      <vt:lpstr>Safe Patient Handling Knowledge Review- How Did You Do?</vt:lpstr>
      <vt:lpstr>Safe Patient Handling Knowledge Review- How Did You Do?</vt:lpstr>
      <vt:lpstr>Safe Patient Handling Knowledge Review- How Did You Do?</vt:lpstr>
      <vt:lpstr>Additional Safe Patient Handling Information</vt:lpstr>
      <vt:lpstr>Need assistance?</vt:lpstr>
      <vt:lpstr>Congratulations!</vt:lpstr>
    </vt:vector>
  </TitlesOfParts>
  <Company>Niagara Health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Safe Patient Handling</dc:title>
  <dc:creator>Forget,Lorrie</dc:creator>
  <cp:lastModifiedBy>Tremblay-Gerada,Amber</cp:lastModifiedBy>
  <cp:revision>27</cp:revision>
  <dcterms:created xsi:type="dcterms:W3CDTF">2019-04-18T13:35:59Z</dcterms:created>
  <dcterms:modified xsi:type="dcterms:W3CDTF">2021-03-25T18:11:54Z</dcterms:modified>
</cp:coreProperties>
</file>